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626" r:id="rId3"/>
    <p:sldId id="627" r:id="rId4"/>
    <p:sldId id="628" r:id="rId5"/>
    <p:sldId id="629" r:id="rId6"/>
    <p:sldId id="630" r:id="rId7"/>
    <p:sldId id="631" r:id="rId8"/>
    <p:sldId id="301" r:id="rId9"/>
    <p:sldId id="620" r:id="rId10"/>
    <p:sldId id="303" r:id="rId11"/>
    <p:sldId id="305" r:id="rId12"/>
    <p:sldId id="306" r:id="rId13"/>
    <p:sldId id="307" r:id="rId14"/>
    <p:sldId id="308" r:id="rId15"/>
    <p:sldId id="310" r:id="rId16"/>
    <p:sldId id="309" r:id="rId17"/>
    <p:sldId id="592" r:id="rId18"/>
    <p:sldId id="632"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1D46D1"/>
    <a:srgbClr val="DDD203"/>
    <a:srgbClr val="00F301"/>
    <a:srgbClr val="00C20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62"/>
    <p:restoredTop sz="91346"/>
  </p:normalViewPr>
  <p:slideViewPr>
    <p:cSldViewPr snapToGrid="0" snapToObjects="1">
      <p:cViewPr varScale="1">
        <p:scale>
          <a:sx n="111" d="100"/>
          <a:sy n="111" d="100"/>
        </p:scale>
        <p:origin x="1872"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image" Target="../media/image12.emf"/><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image" Target="../media/image18.emf"/><Relationship Id="rId4"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F98C0E-6832-074D-BBD9-5F4E4085A201}" type="datetimeFigureOut">
              <a:rPr lang="en-US" smtClean="0"/>
              <a:t>1/21/21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3524DA-5233-E047-818D-2F715EAA011E}" type="slidenum">
              <a:rPr lang="en-US" smtClean="0"/>
              <a:t>‹#›</a:t>
            </a:fld>
            <a:endParaRPr lang="en-US"/>
          </a:p>
        </p:txBody>
      </p:sp>
    </p:spTree>
    <p:extLst>
      <p:ext uri="{BB962C8B-B14F-4D97-AF65-F5344CB8AC3E}">
        <p14:creationId xmlns:p14="http://schemas.microsoft.com/office/powerpoint/2010/main" val="42585804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E5DEA3-5ADD-1946-B2F9-982EF2A50963}" type="slidenum">
              <a:rPr lang="en-US" smtClean="0"/>
              <a:t>1</a:t>
            </a:fld>
            <a:endParaRPr lang="en-US"/>
          </a:p>
        </p:txBody>
      </p:sp>
    </p:spTree>
    <p:extLst>
      <p:ext uri="{BB962C8B-B14F-4D97-AF65-F5344CB8AC3E}">
        <p14:creationId xmlns:p14="http://schemas.microsoft.com/office/powerpoint/2010/main" val="1861844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2</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sz="1600">
              <a:latin typeface="Lucida Grande" charset="0"/>
              <a:cs typeface="Lucida Grande" charset="0"/>
              <a:sym typeface="Lucida Grande" charset="0"/>
            </a:endParaRPr>
          </a:p>
        </p:txBody>
      </p:sp>
    </p:spTree>
    <p:extLst>
      <p:ext uri="{BB962C8B-B14F-4D97-AF65-F5344CB8AC3E}">
        <p14:creationId xmlns:p14="http://schemas.microsoft.com/office/powerpoint/2010/main" val="1417075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BE6CC3D8-A662-5D43-9920-F8148DBF4FF4}" type="slidenum">
              <a:rPr lang="en-US" sz="1200"/>
              <a:pPr/>
              <a:t>3</a:t>
            </a:fld>
            <a:endParaRPr lang="en-US" sz="1200"/>
          </a:p>
        </p:txBody>
      </p:sp>
      <p:sp>
        <p:nvSpPr>
          <p:cNvPr id="86019" name="Rectangle 2"/>
          <p:cNvSpPr>
            <a:spLocks noGrp="1" noRot="1" noChangeAspect="1" noChangeArrowheads="1"/>
          </p:cNvSpPr>
          <p:nvPr>
            <p:ph type="sldImg"/>
          </p:nvPr>
        </p:nvSpPr>
        <p:spPr>
          <a:solidFill>
            <a:srgbClr val="FFFFFF"/>
          </a:solidFill>
          <a:ln/>
        </p:spPr>
      </p:sp>
      <p:sp>
        <p:nvSpPr>
          <p:cNvPr id="8602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2730366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33A367A7-728E-D147-94E6-BC537C991128}" type="slidenum">
              <a:rPr lang="en-US" sz="1200"/>
              <a:pPr/>
              <a:t>4</a:t>
            </a:fld>
            <a:endParaRPr lang="en-US" sz="1200"/>
          </a:p>
        </p:txBody>
      </p:sp>
      <p:sp>
        <p:nvSpPr>
          <p:cNvPr id="88067" name="Rectangle 2"/>
          <p:cNvSpPr>
            <a:spLocks noGrp="1" noRot="1" noChangeAspect="1" noChangeArrowheads="1"/>
          </p:cNvSpPr>
          <p:nvPr>
            <p:ph type="sldImg"/>
          </p:nvPr>
        </p:nvSpPr>
        <p:spPr>
          <a:solidFill>
            <a:srgbClr val="FFFFFF"/>
          </a:solidFill>
          <a:ln/>
        </p:spPr>
      </p:sp>
      <p:sp>
        <p:nvSpPr>
          <p:cNvPr id="8806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4247605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15B4082B-C7AF-C340-AC09-D5D0474D7315}" type="slidenum">
              <a:rPr lang="en-US" sz="1200"/>
              <a:pPr/>
              <a:t>5</a:t>
            </a:fld>
            <a:endParaRPr lang="en-US" sz="1200"/>
          </a:p>
        </p:txBody>
      </p:sp>
      <p:sp>
        <p:nvSpPr>
          <p:cNvPr id="90115" name="Rectangle 2"/>
          <p:cNvSpPr>
            <a:spLocks noGrp="1" noRot="1" noChangeAspect="1" noChangeArrowheads="1"/>
          </p:cNvSpPr>
          <p:nvPr>
            <p:ph type="sldImg"/>
          </p:nvPr>
        </p:nvSpPr>
        <p:spPr>
          <a:solidFill>
            <a:srgbClr val="FFFFFF"/>
          </a:solidFill>
          <a:ln/>
        </p:spPr>
      </p:sp>
      <p:sp>
        <p:nvSpPr>
          <p:cNvPr id="9011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457593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7F780CC6-5D02-5A4D-B2C0-052A04DE69B3}" type="slidenum">
              <a:rPr lang="en-US" sz="1200"/>
              <a:pPr/>
              <a:t>6</a:t>
            </a:fld>
            <a:endParaRPr lang="en-US" sz="1200"/>
          </a:p>
        </p:txBody>
      </p:sp>
      <p:sp>
        <p:nvSpPr>
          <p:cNvPr id="92163" name="Rectangle 2"/>
          <p:cNvSpPr>
            <a:spLocks noGrp="1" noRot="1" noChangeAspect="1" noChangeArrowheads="1"/>
          </p:cNvSpPr>
          <p:nvPr>
            <p:ph type="sldImg"/>
          </p:nvPr>
        </p:nvSpPr>
        <p:spPr>
          <a:solidFill>
            <a:srgbClr val="FFFFFF"/>
          </a:solidFill>
          <a:ln/>
        </p:spPr>
      </p:sp>
      <p:sp>
        <p:nvSpPr>
          <p:cNvPr id="9216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2029551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896B42C2-5438-D34D-B718-B06D79F451F1}" type="slidenum">
              <a:rPr lang="en-US" sz="1200"/>
              <a:pPr/>
              <a:t>7</a:t>
            </a:fld>
            <a:endParaRPr lang="en-US" sz="1200"/>
          </a:p>
        </p:txBody>
      </p:sp>
      <p:sp>
        <p:nvSpPr>
          <p:cNvPr id="94211" name="Rectangle 2"/>
          <p:cNvSpPr>
            <a:spLocks noGrp="1" noRot="1" noChangeAspect="1" noChangeArrowheads="1"/>
          </p:cNvSpPr>
          <p:nvPr>
            <p:ph type="sldImg"/>
          </p:nvPr>
        </p:nvSpPr>
        <p:spPr>
          <a:solidFill>
            <a:srgbClr val="FFFFFF"/>
          </a:solidFill>
          <a:ln/>
        </p:spPr>
      </p:sp>
      <p:sp>
        <p:nvSpPr>
          <p:cNvPr id="9421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626608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9</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sz="1600">
              <a:latin typeface="Lucida Grande" charset="0"/>
              <a:cs typeface="Lucida Grande" charset="0"/>
              <a:sym typeface="Lucida Grande" charset="0"/>
            </a:endParaRPr>
          </a:p>
        </p:txBody>
      </p:sp>
    </p:spTree>
    <p:extLst>
      <p:ext uri="{BB962C8B-B14F-4D97-AF65-F5344CB8AC3E}">
        <p14:creationId xmlns:p14="http://schemas.microsoft.com/office/powerpoint/2010/main" val="1057125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pple Chancery" panose="03020702040506060504" pitchFamily="66" charset="-79"/>
                <a:cs typeface="Apple Chancery" panose="03020702040506060504" pitchFamily="66" charset="-79"/>
              </a:defRPr>
            </a:lvl1pPr>
          </a:lstStyle>
          <a:p>
            <a:r>
              <a:rPr lang="en-US" dirty="0"/>
              <a:t>Click to edit Master title style</a:t>
            </a:r>
          </a:p>
        </p:txBody>
      </p:sp>
      <p:sp>
        <p:nvSpPr>
          <p:cNvPr id="3" name="Content Placeholder 2"/>
          <p:cNvSpPr>
            <a:spLocks noGrp="1"/>
          </p:cNvSpPr>
          <p:nvPr>
            <p:ph idx="1"/>
          </p:nvPr>
        </p:nvSpPr>
        <p:spPr/>
        <p:txBody>
          <a:bodyPr/>
          <a:lstStyle>
            <a:lvl1pPr>
              <a:defRPr sz="2400">
                <a:latin typeface="Times New Roman" panose="02020603050405020304" pitchFamily="18" charset="0"/>
                <a:cs typeface="Times New Roman" panose="02020603050405020304" pitchFamily="18" charse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01763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7EC245-C696-BC48-A093-09C31B30B067}" type="datetimeFigureOut">
              <a:rPr lang="en-US" smtClean="0"/>
              <a:t>1/21/21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2D4D64-6D6A-A949-85F4-7FD739F6565F}" type="slidenum">
              <a:rPr lang="en-US" smtClean="0"/>
              <a:t>‹#›</a:t>
            </a:fld>
            <a:endParaRPr lang="en-US"/>
          </a:p>
        </p:txBody>
      </p:sp>
    </p:spTree>
    <p:extLst>
      <p:ext uri="{BB962C8B-B14F-4D97-AF65-F5344CB8AC3E}">
        <p14:creationId xmlns:p14="http://schemas.microsoft.com/office/powerpoint/2010/main" val="915419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D7EC245-C696-BC48-A093-09C31B30B067}" type="datetimeFigureOut">
              <a:rPr lang="en-US" smtClean="0"/>
              <a:t>1/21/21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2D4D64-6D6A-A949-85F4-7FD739F6565F}" type="slidenum">
              <a:rPr lang="en-US" smtClean="0"/>
              <a:t>‹#›</a:t>
            </a:fld>
            <a:endParaRPr lang="en-US"/>
          </a:p>
        </p:txBody>
      </p:sp>
    </p:spTree>
    <p:extLst>
      <p:ext uri="{BB962C8B-B14F-4D97-AF65-F5344CB8AC3E}">
        <p14:creationId xmlns:p14="http://schemas.microsoft.com/office/powerpoint/2010/main" val="26975180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79242007"/>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53" r:id="rId3"/>
  </p:sldLayoutIdLst>
  <p:txStyles>
    <p:titleStyle>
      <a:lvl1pPr algn="ctr" defTabSz="457200" rtl="0" eaLnBrk="1" latinLnBrk="0" hangingPunct="1">
        <a:spcBef>
          <a:spcPct val="0"/>
        </a:spcBef>
        <a:buNone/>
        <a:defRPr sz="4000" kern="1200">
          <a:solidFill>
            <a:srgbClr val="FF0000"/>
          </a:solidFill>
          <a:latin typeface="Apple Chancery" panose="03020702040506060504" pitchFamily="66" charset="-79"/>
          <a:ea typeface="+mj-ea"/>
          <a:cs typeface="Apple Chancery" panose="03020702040506060504" pitchFamily="66" charset="-79"/>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457200" rtl="0" eaLnBrk="1" latinLnBrk="0" hangingPunct="1">
        <a:spcBef>
          <a:spcPct val="20000"/>
        </a:spcBef>
        <a:buFont typeface="Arial"/>
        <a:buChar char="–"/>
        <a:defRPr sz="20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457200" rtl="0" eaLnBrk="1" latinLnBrk="0" hangingPunct="1">
        <a:spcBef>
          <a:spcPct val="20000"/>
        </a:spcBef>
        <a:buFont typeface="Arial"/>
        <a:buChar char="•"/>
        <a:defRPr sz="18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457200" rtl="0" eaLnBrk="1" latinLnBrk="0" hangingPunct="1">
        <a:spcBef>
          <a:spcPct val="20000"/>
        </a:spcBef>
        <a:buFont typeface="Arial"/>
        <a:buChar char="–"/>
        <a:defRPr sz="16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457200" rtl="0" eaLnBrk="1" latinLnBrk="0" hangingPunct="1">
        <a:spcBef>
          <a:spcPct val="20000"/>
        </a:spcBef>
        <a:buFont typeface="Arial"/>
        <a:buChar char="»"/>
        <a:defRPr sz="16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14.emf"/><Relationship Id="rId13" Type="http://schemas.openxmlformats.org/officeDocument/2006/relationships/oleObject" Target="../embeddings/oleObject7.bin"/><Relationship Id="rId3" Type="http://schemas.openxmlformats.org/officeDocument/2006/relationships/oleObject" Target="../embeddings/oleObject2.bin"/><Relationship Id="rId7" Type="http://schemas.openxmlformats.org/officeDocument/2006/relationships/oleObject" Target="../embeddings/oleObject4.bin"/><Relationship Id="rId12" Type="http://schemas.openxmlformats.org/officeDocument/2006/relationships/image" Target="../media/image16.emf"/><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image" Target="../media/image13.emf"/><Relationship Id="rId11" Type="http://schemas.openxmlformats.org/officeDocument/2006/relationships/oleObject" Target="../embeddings/oleObject6.bin"/><Relationship Id="rId5" Type="http://schemas.openxmlformats.org/officeDocument/2006/relationships/oleObject" Target="../embeddings/oleObject3.bin"/><Relationship Id="rId10" Type="http://schemas.openxmlformats.org/officeDocument/2006/relationships/image" Target="../media/image15.emf"/><Relationship Id="rId4" Type="http://schemas.openxmlformats.org/officeDocument/2006/relationships/image" Target="../media/image12.emf"/><Relationship Id="rId9" Type="http://schemas.openxmlformats.org/officeDocument/2006/relationships/oleObject" Target="../embeddings/oleObject5.bin"/><Relationship Id="rId14" Type="http://schemas.openxmlformats.org/officeDocument/2006/relationships/image" Target="../media/image17.emf"/></Relationships>
</file>

<file path=ppt/slides/_rels/slide18.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oleObject" Target="../embeddings/oleObject8.bin"/><Relationship Id="rId7" Type="http://schemas.openxmlformats.org/officeDocument/2006/relationships/oleObject" Target="../embeddings/oleObject6.bin"/><Relationship Id="rId2" Type="http://schemas.openxmlformats.org/officeDocument/2006/relationships/slideLayout" Target="../slideLayouts/slideLayout3.xml"/><Relationship Id="rId1" Type="http://schemas.openxmlformats.org/officeDocument/2006/relationships/vmlDrawing" Target="../drawings/vmlDrawing3.vml"/><Relationship Id="rId6" Type="http://schemas.openxmlformats.org/officeDocument/2006/relationships/image" Target="../media/image15.emf"/><Relationship Id="rId5" Type="http://schemas.openxmlformats.org/officeDocument/2006/relationships/oleObject" Target="../embeddings/oleObject5.bin"/><Relationship Id="rId10" Type="http://schemas.openxmlformats.org/officeDocument/2006/relationships/image" Target="../media/image17.emf"/><Relationship Id="rId4" Type="http://schemas.openxmlformats.org/officeDocument/2006/relationships/image" Target="../media/image18.emf"/><Relationship Id="rId9" Type="http://schemas.openxmlformats.org/officeDocument/2006/relationships/oleObject" Target="../embeddings/oleObject7.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General announcements</a:t>
            </a:r>
          </a:p>
        </p:txBody>
      </p:sp>
      <p:sp>
        <p:nvSpPr>
          <p:cNvPr id="2" name="TextBox 1">
            <a:extLst>
              <a:ext uri="{FF2B5EF4-FFF2-40B4-BE49-F238E27FC236}">
                <a16:creationId xmlns:a16="http://schemas.microsoft.com/office/drawing/2014/main" id="{A6A7197A-D8F2-924A-8A02-BA657CFBB5AA}"/>
              </a:ext>
            </a:extLst>
          </p:cNvPr>
          <p:cNvSpPr txBox="1"/>
          <p:nvPr/>
        </p:nvSpPr>
        <p:spPr>
          <a:xfrm>
            <a:off x="8576840" y="6329513"/>
            <a:ext cx="428322" cy="276999"/>
          </a:xfrm>
          <a:prstGeom prst="rect">
            <a:avLst/>
          </a:prstGeom>
          <a:noFill/>
        </p:spPr>
        <p:txBody>
          <a:bodyPr wrap="none" rtlCol="0">
            <a:spAutoFit/>
          </a:bodyPr>
          <a:lstStyle/>
          <a:p>
            <a:r>
              <a:rPr lang="en-US" sz="1200" dirty="0">
                <a:latin typeface="Times New Roman" panose="02020603050405020304" pitchFamily="18" charset="0"/>
                <a:cs typeface="Times New Roman" panose="02020603050405020304" pitchFamily="18" charset="0"/>
              </a:rPr>
              <a:t>1.)  </a:t>
            </a:r>
          </a:p>
        </p:txBody>
      </p:sp>
    </p:spTree>
    <p:extLst>
      <p:ext uri="{BB962C8B-B14F-4D97-AF65-F5344CB8AC3E}">
        <p14:creationId xmlns:p14="http://schemas.microsoft.com/office/powerpoint/2010/main" val="1541044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Irregularly-shaped conductors</a:t>
            </a:r>
          </a:p>
        </p:txBody>
      </p:sp>
      <p:pic>
        <p:nvPicPr>
          <p:cNvPr id="5" name="Picture 4"/>
          <p:cNvPicPr>
            <a:picLocks noChangeAspect="1"/>
          </p:cNvPicPr>
          <p:nvPr/>
        </p:nvPicPr>
        <p:blipFill rotWithShape="1">
          <a:blip r:embed="rId2"/>
          <a:srcRect r="42351"/>
          <a:stretch/>
        </p:blipFill>
        <p:spPr>
          <a:xfrm>
            <a:off x="2568694" y="3970867"/>
            <a:ext cx="4207510" cy="2320909"/>
          </a:xfrm>
          <a:prstGeom prst="rect">
            <a:avLst/>
          </a:prstGeom>
        </p:spPr>
      </p:pic>
      <p:sp>
        <p:nvSpPr>
          <p:cNvPr id="6" name="TextBox 5"/>
          <p:cNvSpPr txBox="1"/>
          <p:nvPr/>
        </p:nvSpPr>
        <p:spPr>
          <a:xfrm>
            <a:off x="4408408" y="6426200"/>
            <a:ext cx="4735592" cy="200055"/>
          </a:xfrm>
          <a:prstGeom prst="rect">
            <a:avLst/>
          </a:prstGeom>
          <a:noFill/>
        </p:spPr>
        <p:txBody>
          <a:bodyPr wrap="none" rtlCol="0">
            <a:spAutoFit/>
          </a:bodyPr>
          <a:lstStyle/>
          <a:p>
            <a:r>
              <a:rPr lang="en-US" sz="700">
                <a:latin typeface="Palatino Linotype" charset="0"/>
                <a:ea typeface="Palatino Linotype" charset="0"/>
                <a:cs typeface="Palatino Linotype" charset="0"/>
              </a:rPr>
              <a:t>https://</a:t>
            </a:r>
            <a:r>
              <a:rPr lang="en-US" sz="700" dirty="0" err="1">
                <a:latin typeface="Palatino Linotype" charset="0"/>
                <a:ea typeface="Palatino Linotype" charset="0"/>
                <a:cs typeface="Palatino Linotype" charset="0"/>
              </a:rPr>
              <a:t>courses.lumenlearning.com</a:t>
            </a:r>
            <a:r>
              <a:rPr lang="en-US" sz="700" dirty="0">
                <a:latin typeface="Palatino Linotype" charset="0"/>
                <a:ea typeface="Palatino Linotype" charset="0"/>
                <a:cs typeface="Palatino Linotype" charset="0"/>
              </a:rPr>
              <a:t>/</a:t>
            </a:r>
            <a:r>
              <a:rPr lang="en-US" sz="700" dirty="0" err="1">
                <a:latin typeface="Palatino Linotype" charset="0"/>
                <a:ea typeface="Palatino Linotype" charset="0"/>
                <a:cs typeface="Palatino Linotype" charset="0"/>
              </a:rPr>
              <a:t>suny</a:t>
            </a:r>
            <a:r>
              <a:rPr lang="en-US" sz="700" dirty="0">
                <a:latin typeface="Palatino Linotype" charset="0"/>
                <a:ea typeface="Palatino Linotype" charset="0"/>
                <a:cs typeface="Palatino Linotype" charset="0"/>
              </a:rPr>
              <a:t>-physics/chapter/18-7-conductors-and-electric-fields-in-static-equilibrium/</a:t>
            </a:r>
          </a:p>
        </p:txBody>
      </p:sp>
      <p:sp>
        <p:nvSpPr>
          <p:cNvPr id="7" name="Content Placeholder 2"/>
          <p:cNvSpPr>
            <a:spLocks noGrp="1"/>
          </p:cNvSpPr>
          <p:nvPr>
            <p:ph idx="1"/>
          </p:nvPr>
        </p:nvSpPr>
        <p:spPr>
          <a:xfrm>
            <a:off x="254643" y="1298222"/>
            <a:ext cx="8611565" cy="2538221"/>
          </a:xfrm>
        </p:spPr>
        <p:txBody>
          <a:bodyPr>
            <a:normAutofit lnSpcReduction="10000"/>
          </a:bodyPr>
          <a:lstStyle/>
          <a:p>
            <a:pPr marL="0" indent="0">
              <a:buNone/>
            </a:pPr>
            <a:r>
              <a:rPr lang="en-US" sz="2000" dirty="0">
                <a:solidFill>
                  <a:srgbClr val="FF0000"/>
                </a:solidFill>
                <a:latin typeface="Apple Chancery" panose="03020702040506060504" pitchFamily="66" charset="-79"/>
                <a:cs typeface="Apple Chancery" panose="03020702040506060504" pitchFamily="66" charset="-79"/>
              </a:rPr>
              <a:t>Consider the object</a:t>
            </a:r>
            <a:r>
              <a:rPr lang="en-US" sz="2000" dirty="0"/>
              <a:t> below. Charges on the flatter (left) end exert repelling forces, which are close to parallel to the surface, so the charges move out until repelling forces from other charges bring them to equilibrium.</a:t>
            </a:r>
          </a:p>
          <a:p>
            <a:pPr marL="0" indent="0">
              <a:buNone/>
            </a:pPr>
            <a:r>
              <a:rPr lang="en-US" sz="2000" dirty="0">
                <a:solidFill>
                  <a:srgbClr val="FF0000"/>
                </a:solidFill>
                <a:latin typeface="Apple Chancery" panose="03020702040506060504" pitchFamily="66" charset="-79"/>
                <a:cs typeface="Apple Chancery" panose="03020702040506060504" pitchFamily="66" charset="-79"/>
              </a:rPr>
              <a:t>Charges on the pointier</a:t>
            </a:r>
            <a:r>
              <a:rPr lang="en-US" sz="2000" dirty="0"/>
              <a:t> (right) end exert similar repelling forces, but a much smaller component is parallel to the surface, so the charges don’t move much before being brought to equilibrium.</a:t>
            </a:r>
          </a:p>
          <a:p>
            <a:pPr marL="0" indent="0">
              <a:buNone/>
            </a:pPr>
            <a:r>
              <a:rPr lang="en-US" sz="2000" dirty="0">
                <a:solidFill>
                  <a:srgbClr val="FF0000"/>
                </a:solidFill>
                <a:latin typeface="Apple Chancery" panose="03020702040506060504" pitchFamily="66" charset="-79"/>
                <a:cs typeface="Apple Chancery" panose="03020702040506060504" pitchFamily="66" charset="-79"/>
              </a:rPr>
              <a:t>The result?</a:t>
            </a:r>
            <a:r>
              <a:rPr lang="en-US" sz="2000" dirty="0"/>
              <a:t> </a:t>
            </a:r>
            <a:r>
              <a:rPr lang="en-US" sz="2000" dirty="0">
                <a:solidFill>
                  <a:srgbClr val="1D46D1"/>
                </a:solidFill>
              </a:rPr>
              <a:t>Charges gather more densely on pointier ends</a:t>
            </a:r>
            <a:r>
              <a:rPr lang="en-US" sz="2000" dirty="0"/>
              <a:t>, to keep the electric field oriented perpendicular to the surface.</a:t>
            </a:r>
          </a:p>
        </p:txBody>
      </p:sp>
      <p:sp>
        <p:nvSpPr>
          <p:cNvPr id="8" name="TextBox 7"/>
          <p:cNvSpPr txBox="1"/>
          <p:nvPr/>
        </p:nvSpPr>
        <p:spPr>
          <a:xfrm>
            <a:off x="7086600" y="5112493"/>
            <a:ext cx="1689100" cy="923330"/>
          </a:xfrm>
          <a:prstGeom prst="rect">
            <a:avLst/>
          </a:prstGeom>
          <a:noFill/>
        </p:spPr>
        <p:txBody>
          <a:bodyPr wrap="square" rtlCol="0">
            <a:spAutoFit/>
          </a:bodyPr>
          <a:lstStyle/>
          <a:p>
            <a:r>
              <a:rPr lang="en-US" i="1" dirty="0">
                <a:solidFill>
                  <a:srgbClr val="1D46D1"/>
                </a:solidFill>
                <a:latin typeface="Palatino Linotype" charset="0"/>
                <a:ea typeface="Palatino Linotype" charset="0"/>
                <a:cs typeface="Palatino Linotype" charset="0"/>
              </a:rPr>
              <a:t>This is the principle behind lightning rods!</a:t>
            </a:r>
          </a:p>
        </p:txBody>
      </p:sp>
      <p:cxnSp>
        <p:nvCxnSpPr>
          <p:cNvPr id="4" name="Straight Arrow Connector 3">
            <a:extLst>
              <a:ext uri="{FF2B5EF4-FFF2-40B4-BE49-F238E27FC236}">
                <a16:creationId xmlns:a16="http://schemas.microsoft.com/office/drawing/2014/main" id="{7CC31086-F181-054B-9E53-67AF7C7B629A}"/>
              </a:ext>
            </a:extLst>
          </p:cNvPr>
          <p:cNvCxnSpPr>
            <a:cxnSpLocks/>
          </p:cNvCxnSpPr>
          <p:nvPr/>
        </p:nvCxnSpPr>
        <p:spPr>
          <a:xfrm flipV="1">
            <a:off x="6086853" y="4704735"/>
            <a:ext cx="510592" cy="209105"/>
          </a:xfrm>
          <a:prstGeom prst="straightConnector1">
            <a:avLst/>
          </a:prstGeom>
          <a:ln w="19050">
            <a:solidFill>
              <a:srgbClr val="00B0F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D3DEB52E-BAFF-3C45-93FA-ECCD630CC221}"/>
              </a:ext>
            </a:extLst>
          </p:cNvPr>
          <p:cNvCxnSpPr>
            <a:cxnSpLocks/>
          </p:cNvCxnSpPr>
          <p:nvPr/>
        </p:nvCxnSpPr>
        <p:spPr>
          <a:xfrm flipV="1">
            <a:off x="6099696" y="4860027"/>
            <a:ext cx="510592" cy="104553"/>
          </a:xfrm>
          <a:prstGeom prst="straightConnector1">
            <a:avLst/>
          </a:prstGeom>
          <a:ln w="19050">
            <a:solidFill>
              <a:srgbClr val="00B0F0"/>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15" name="Group 14">
            <a:extLst>
              <a:ext uri="{FF2B5EF4-FFF2-40B4-BE49-F238E27FC236}">
                <a16:creationId xmlns:a16="http://schemas.microsoft.com/office/drawing/2014/main" id="{12044BEB-BA6B-DF47-870F-A7A9185A1025}"/>
              </a:ext>
            </a:extLst>
          </p:cNvPr>
          <p:cNvGrpSpPr/>
          <p:nvPr/>
        </p:nvGrpSpPr>
        <p:grpSpPr>
          <a:xfrm flipV="1">
            <a:off x="6089864" y="5078964"/>
            <a:ext cx="523435" cy="259845"/>
            <a:chOff x="6239253" y="4857135"/>
            <a:chExt cx="523435" cy="259845"/>
          </a:xfrm>
        </p:grpSpPr>
        <p:cxnSp>
          <p:nvCxnSpPr>
            <p:cNvPr id="13" name="Straight Arrow Connector 12">
              <a:extLst>
                <a:ext uri="{FF2B5EF4-FFF2-40B4-BE49-F238E27FC236}">
                  <a16:creationId xmlns:a16="http://schemas.microsoft.com/office/drawing/2014/main" id="{E24765B7-C3AC-0247-B06B-D181EE99E98A}"/>
                </a:ext>
              </a:extLst>
            </p:cNvPr>
            <p:cNvCxnSpPr>
              <a:cxnSpLocks/>
            </p:cNvCxnSpPr>
            <p:nvPr/>
          </p:nvCxnSpPr>
          <p:spPr>
            <a:xfrm flipV="1">
              <a:off x="6239253" y="4857135"/>
              <a:ext cx="510592" cy="209105"/>
            </a:xfrm>
            <a:prstGeom prst="straightConnector1">
              <a:avLst/>
            </a:prstGeom>
            <a:ln w="19050">
              <a:solidFill>
                <a:srgbClr val="00B0F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F9940399-9568-6F4F-A12B-B703504C920B}"/>
                </a:ext>
              </a:extLst>
            </p:cNvPr>
            <p:cNvCxnSpPr>
              <a:cxnSpLocks/>
            </p:cNvCxnSpPr>
            <p:nvPr/>
          </p:nvCxnSpPr>
          <p:spPr>
            <a:xfrm flipV="1">
              <a:off x="6252096" y="5012427"/>
              <a:ext cx="510592" cy="104553"/>
            </a:xfrm>
            <a:prstGeom prst="straightConnector1">
              <a:avLst/>
            </a:prstGeom>
            <a:ln w="19050">
              <a:solidFill>
                <a:srgbClr val="00B0F0"/>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12" name="TextBox 11">
            <a:extLst>
              <a:ext uri="{FF2B5EF4-FFF2-40B4-BE49-F238E27FC236}">
                <a16:creationId xmlns:a16="http://schemas.microsoft.com/office/drawing/2014/main" id="{B34E1CEF-B4B6-BD4F-825B-76CB82F74528}"/>
              </a:ext>
            </a:extLst>
          </p:cNvPr>
          <p:cNvSpPr txBox="1"/>
          <p:nvPr/>
        </p:nvSpPr>
        <p:spPr>
          <a:xfrm>
            <a:off x="8576840" y="6329513"/>
            <a:ext cx="505267" cy="276999"/>
          </a:xfrm>
          <a:prstGeom prst="rect">
            <a:avLst/>
          </a:prstGeom>
          <a:noFill/>
        </p:spPr>
        <p:txBody>
          <a:bodyPr wrap="none" rtlCol="0">
            <a:spAutoFit/>
          </a:bodyPr>
          <a:lstStyle/>
          <a:p>
            <a:r>
              <a:rPr lang="en-US" sz="1200" dirty="0">
                <a:latin typeface="Times New Roman" panose="02020603050405020304" pitchFamily="18" charset="0"/>
                <a:cs typeface="Times New Roman" panose="02020603050405020304" pitchFamily="18" charset="0"/>
              </a:rPr>
              <a:t>10.)  </a:t>
            </a:r>
          </a:p>
        </p:txBody>
      </p:sp>
    </p:spTree>
    <p:extLst>
      <p:ext uri="{BB962C8B-B14F-4D97-AF65-F5344CB8AC3E}">
        <p14:creationId xmlns:p14="http://schemas.microsoft.com/office/powerpoint/2010/main" val="2308349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dissolv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dissolve">
                                      <p:cBhvr>
                                        <p:cTn id="1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Flux</a:t>
            </a:r>
          </a:p>
        </p:txBody>
      </p:sp>
      <p:sp>
        <p:nvSpPr>
          <p:cNvPr id="3" name="Content Placeholder 2"/>
          <p:cNvSpPr>
            <a:spLocks noGrp="1"/>
          </p:cNvSpPr>
          <p:nvPr>
            <p:ph idx="1"/>
          </p:nvPr>
        </p:nvSpPr>
        <p:spPr/>
        <p:txBody>
          <a:bodyPr/>
          <a:lstStyle/>
          <a:p>
            <a:pPr marL="0" indent="0">
              <a:buNone/>
            </a:pPr>
            <a:r>
              <a:rPr lang="en-US" sz="2000" dirty="0">
                <a:solidFill>
                  <a:srgbClr val="FF0000"/>
                </a:solidFill>
                <a:latin typeface="Apple Chancery" panose="03020702040506060504" pitchFamily="66" charset="-79"/>
                <a:cs typeface="Apple Chancery" panose="03020702040506060504" pitchFamily="66" charset="-79"/>
              </a:rPr>
              <a:t>What does “flux” mean? </a:t>
            </a:r>
            <a:r>
              <a:rPr lang="en-US" sz="2000" dirty="0"/>
              <a:t>Can you give examples?</a:t>
            </a:r>
          </a:p>
          <a:p>
            <a:endParaRPr lang="en-US" dirty="0"/>
          </a:p>
          <a:p>
            <a:endParaRPr lang="en-US" dirty="0"/>
          </a:p>
          <a:p>
            <a:endParaRPr lang="en-US" dirty="0"/>
          </a:p>
          <a:p>
            <a:pPr marL="0" indent="0">
              <a:buNone/>
            </a:pPr>
            <a:r>
              <a:rPr lang="en-US" sz="2000" dirty="0">
                <a:solidFill>
                  <a:srgbClr val="FF0000"/>
                </a:solidFill>
                <a:latin typeface="Apple Chancery" panose="03020702040506060504" pitchFamily="66" charset="-79"/>
                <a:cs typeface="Apple Chancery" panose="03020702040506060504" pitchFamily="66" charset="-79"/>
              </a:rPr>
              <a:t>Electric flux </a:t>
            </a:r>
            <a:r>
              <a:rPr lang="en-US" sz="2000" dirty="0"/>
              <a:t>is </a:t>
            </a:r>
            <a:r>
              <a:rPr lang="en-US" sz="2000" dirty="0">
                <a:solidFill>
                  <a:srgbClr val="1D46D1"/>
                </a:solidFill>
              </a:rPr>
              <a:t>only one type </a:t>
            </a:r>
            <a:r>
              <a:rPr lang="en-US" sz="2000" dirty="0"/>
              <a:t>of flux</a:t>
            </a:r>
          </a:p>
          <a:p>
            <a:pPr lvl="1"/>
            <a:r>
              <a:rPr lang="en-US" dirty="0"/>
              <a:t>There is also magnetic flux, which we’ll get to later</a:t>
            </a:r>
          </a:p>
          <a:p>
            <a:pPr lvl="1"/>
            <a:endParaRPr lang="en-US" dirty="0"/>
          </a:p>
          <a:p>
            <a:pPr marL="0" indent="0">
              <a:buNone/>
            </a:pPr>
            <a:r>
              <a:rPr lang="en-US" sz="2000" dirty="0">
                <a:solidFill>
                  <a:srgbClr val="FF0000"/>
                </a:solidFill>
                <a:latin typeface="Apple Chancery" panose="03020702040506060504" pitchFamily="66" charset="-79"/>
                <a:cs typeface="Apple Chancery" panose="03020702040506060504" pitchFamily="66" charset="-79"/>
              </a:rPr>
              <a:t>To understand flux</a:t>
            </a:r>
            <a:r>
              <a:rPr lang="en-US" sz="2000" dirty="0"/>
              <a:t>, we need to </a:t>
            </a:r>
            <a:r>
              <a:rPr lang="en-US" sz="2000" dirty="0">
                <a:solidFill>
                  <a:srgbClr val="1D46D1"/>
                </a:solidFill>
              </a:rPr>
              <a:t>look at </a:t>
            </a:r>
            <a:r>
              <a:rPr lang="en-US" sz="2000" dirty="0"/>
              <a:t>what kind of </a:t>
            </a:r>
            <a:r>
              <a:rPr lang="en-US" sz="2000" dirty="0">
                <a:solidFill>
                  <a:srgbClr val="1D46D1"/>
                </a:solidFill>
              </a:rPr>
              <a:t>boundary/surface </a:t>
            </a:r>
            <a:r>
              <a:rPr lang="en-US" sz="2000" dirty="0"/>
              <a:t>we’re talking about, and </a:t>
            </a:r>
            <a:r>
              <a:rPr lang="en-US" sz="2000" u="sng" dirty="0"/>
              <a:t>what</a:t>
            </a:r>
            <a:r>
              <a:rPr lang="en-US" sz="2000" dirty="0"/>
              <a:t> the thing is that’s passing through it!</a:t>
            </a:r>
            <a:endParaRPr lang="en-US" dirty="0"/>
          </a:p>
        </p:txBody>
      </p:sp>
      <p:sp>
        <p:nvSpPr>
          <p:cNvPr id="4" name="TextBox 3"/>
          <p:cNvSpPr txBox="1"/>
          <p:nvPr/>
        </p:nvSpPr>
        <p:spPr>
          <a:xfrm>
            <a:off x="869950" y="2081192"/>
            <a:ext cx="7404100" cy="923330"/>
          </a:xfrm>
          <a:prstGeom prst="rect">
            <a:avLst/>
          </a:prstGeom>
          <a:noFill/>
        </p:spPr>
        <p:txBody>
          <a:bodyPr wrap="square" rtlCol="0">
            <a:spAutoFit/>
          </a:bodyPr>
          <a:lstStyle/>
          <a:p>
            <a:r>
              <a:rPr lang="en-US" dirty="0">
                <a:solidFill>
                  <a:srgbClr val="1D46D1"/>
                </a:solidFill>
                <a:latin typeface="Times New Roman" panose="02020603050405020304" pitchFamily="18" charset="0"/>
                <a:ea typeface="Palatino Linotype" charset="0"/>
                <a:cs typeface="Times New Roman" panose="02020603050405020304" pitchFamily="18" charset="0"/>
              </a:rPr>
              <a:t>Most generally, “flux” means something passing through a boundary, like an “influx” of people at a border, or water flowing (actually where the word comes from) through a cross-section of a pipe.</a:t>
            </a:r>
          </a:p>
        </p:txBody>
      </p:sp>
      <p:sp>
        <p:nvSpPr>
          <p:cNvPr id="5" name="TextBox 4">
            <a:extLst>
              <a:ext uri="{FF2B5EF4-FFF2-40B4-BE49-F238E27FC236}">
                <a16:creationId xmlns:a16="http://schemas.microsoft.com/office/drawing/2014/main" id="{2DE34C14-C01B-DD43-BED2-AD40407A27FD}"/>
              </a:ext>
            </a:extLst>
          </p:cNvPr>
          <p:cNvSpPr txBox="1"/>
          <p:nvPr/>
        </p:nvSpPr>
        <p:spPr>
          <a:xfrm>
            <a:off x="8576840" y="6329513"/>
            <a:ext cx="499560" cy="276999"/>
          </a:xfrm>
          <a:prstGeom prst="rect">
            <a:avLst/>
          </a:prstGeom>
          <a:noFill/>
        </p:spPr>
        <p:txBody>
          <a:bodyPr wrap="none" rtlCol="0">
            <a:spAutoFit/>
          </a:bodyPr>
          <a:lstStyle/>
          <a:p>
            <a:r>
              <a:rPr lang="en-US" sz="1200" dirty="0">
                <a:latin typeface="Times New Roman" panose="02020603050405020304" pitchFamily="18" charset="0"/>
                <a:cs typeface="Times New Roman" panose="02020603050405020304" pitchFamily="18" charset="0"/>
              </a:rPr>
              <a:t>11.)  </a:t>
            </a:r>
          </a:p>
        </p:txBody>
      </p:sp>
    </p:spTree>
    <p:extLst>
      <p:ext uri="{BB962C8B-B14F-4D97-AF65-F5344CB8AC3E}">
        <p14:creationId xmlns:p14="http://schemas.microsoft.com/office/powerpoint/2010/main" val="723913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 Flux</a:t>
            </a:r>
          </a:p>
        </p:txBody>
      </p:sp>
      <p:sp>
        <p:nvSpPr>
          <p:cNvPr id="3" name="Content Placeholder 2"/>
          <p:cNvSpPr>
            <a:spLocks noGrp="1"/>
          </p:cNvSpPr>
          <p:nvPr>
            <p:ph idx="1"/>
          </p:nvPr>
        </p:nvSpPr>
        <p:spPr>
          <a:xfrm>
            <a:off x="457200" y="1368706"/>
            <a:ext cx="8229600" cy="4525963"/>
          </a:xfrm>
        </p:spPr>
        <p:txBody>
          <a:bodyPr/>
          <a:lstStyle/>
          <a:p>
            <a:pPr marL="0" indent="0">
              <a:buNone/>
            </a:pPr>
            <a:r>
              <a:rPr lang="en-US" sz="2000" dirty="0">
                <a:solidFill>
                  <a:srgbClr val="FF0000"/>
                </a:solidFill>
                <a:latin typeface="Apple Chancery" panose="03020702040506060504" pitchFamily="66" charset="-79"/>
                <a:cs typeface="Apple Chancery" panose="03020702040506060504" pitchFamily="66" charset="-79"/>
              </a:rPr>
              <a:t>Imagine</a:t>
            </a:r>
            <a:r>
              <a:rPr lang="en-US" sz="2000" dirty="0"/>
              <a:t> that there are lots of electric field lines emanating from the board/this screen and pointing out towards you. </a:t>
            </a:r>
          </a:p>
          <a:p>
            <a:pPr marL="0" indent="0">
              <a:buNone/>
            </a:pPr>
            <a:endParaRPr lang="en-US" sz="2000" dirty="0"/>
          </a:p>
          <a:p>
            <a:pPr marL="0" indent="0">
              <a:buNone/>
            </a:pPr>
            <a:r>
              <a:rPr lang="en-US" sz="2000" dirty="0">
                <a:solidFill>
                  <a:srgbClr val="FF0000"/>
                </a:solidFill>
                <a:latin typeface="Apple Chancery" panose="03020702040506060504" pitchFamily="66" charset="-79"/>
                <a:cs typeface="Apple Chancery" panose="03020702040506060504" pitchFamily="66" charset="-79"/>
              </a:rPr>
              <a:t>Then imagine </a:t>
            </a:r>
            <a:r>
              <a:rPr lang="en-US" sz="2000" dirty="0"/>
              <a:t>that you have a piece of paper that you hold up in front of you.</a:t>
            </a:r>
          </a:p>
          <a:p>
            <a:pPr lvl="1"/>
            <a:r>
              <a:rPr lang="en-US" dirty="0">
                <a:solidFill>
                  <a:srgbClr val="FF0000"/>
                </a:solidFill>
                <a:latin typeface="Apple Chancery" panose="03020702040506060504" pitchFamily="66" charset="-79"/>
                <a:cs typeface="Apple Chancery" panose="03020702040506060504" pitchFamily="66" charset="-79"/>
              </a:rPr>
              <a:t>If you orient </a:t>
            </a:r>
            <a:r>
              <a:rPr lang="en-US" dirty="0"/>
              <a:t>the paper parallel to your screen, so that its flat face is facing the screen, what do the electric field lines do?</a:t>
            </a:r>
          </a:p>
          <a:p>
            <a:pPr lvl="1"/>
            <a:endParaRPr lang="en-US" dirty="0"/>
          </a:p>
          <a:p>
            <a:pPr lvl="1"/>
            <a:endParaRPr lang="en-US" dirty="0"/>
          </a:p>
          <a:p>
            <a:pPr lvl="1"/>
            <a:r>
              <a:rPr lang="en-US" dirty="0">
                <a:solidFill>
                  <a:srgbClr val="FF0000"/>
                </a:solidFill>
                <a:latin typeface="Apple Chancery" panose="03020702040506060504" pitchFamily="66" charset="-79"/>
                <a:cs typeface="Apple Chancery" panose="03020702040506060504" pitchFamily="66" charset="-79"/>
              </a:rPr>
              <a:t>If you orient </a:t>
            </a:r>
            <a:r>
              <a:rPr lang="en-US" dirty="0"/>
              <a:t>the paper perpendicular to your screen, so that the flat face is at a right angle and only the skinny width of the paper faces the screen, what do the field lines do?</a:t>
            </a:r>
          </a:p>
        </p:txBody>
      </p:sp>
      <p:sp>
        <p:nvSpPr>
          <p:cNvPr id="4" name="TextBox 3"/>
          <p:cNvSpPr txBox="1"/>
          <p:nvPr/>
        </p:nvSpPr>
        <p:spPr>
          <a:xfrm>
            <a:off x="1630461" y="3579472"/>
            <a:ext cx="6074163" cy="353943"/>
          </a:xfrm>
          <a:prstGeom prst="rect">
            <a:avLst/>
          </a:prstGeom>
          <a:noFill/>
        </p:spPr>
        <p:txBody>
          <a:bodyPr wrap="none" rtlCol="0">
            <a:spAutoFit/>
          </a:bodyPr>
          <a:lstStyle/>
          <a:p>
            <a:r>
              <a:rPr lang="en-US" sz="1700" dirty="0">
                <a:solidFill>
                  <a:srgbClr val="1D46D1"/>
                </a:solidFill>
                <a:latin typeface="Times New Roman" panose="02020603050405020304" pitchFamily="18" charset="0"/>
                <a:ea typeface="Palatino Linotype" charset="0"/>
                <a:cs typeface="Times New Roman" panose="02020603050405020304" pitchFamily="18" charset="0"/>
              </a:rPr>
              <a:t>The field lines pass through the paper, in one side and out the other.</a:t>
            </a:r>
          </a:p>
        </p:txBody>
      </p:sp>
      <p:sp>
        <p:nvSpPr>
          <p:cNvPr id="5" name="TextBox 4"/>
          <p:cNvSpPr txBox="1"/>
          <p:nvPr/>
        </p:nvSpPr>
        <p:spPr>
          <a:xfrm>
            <a:off x="1630461" y="5244354"/>
            <a:ext cx="6597853" cy="615553"/>
          </a:xfrm>
          <a:prstGeom prst="rect">
            <a:avLst/>
          </a:prstGeom>
          <a:noFill/>
        </p:spPr>
        <p:txBody>
          <a:bodyPr wrap="square" rtlCol="0">
            <a:spAutoFit/>
          </a:bodyPr>
          <a:lstStyle/>
          <a:p>
            <a:r>
              <a:rPr lang="en-US" sz="1700" dirty="0">
                <a:solidFill>
                  <a:srgbClr val="1D46D1"/>
                </a:solidFill>
                <a:latin typeface="Times New Roman" panose="02020603050405020304" pitchFamily="18" charset="0"/>
                <a:ea typeface="Palatino Linotype" charset="0"/>
                <a:cs typeface="Times New Roman" panose="02020603050405020304" pitchFamily="18" charset="0"/>
              </a:rPr>
              <a:t>Pretty much none of the field lines pass through the paper, because they’re parallel to it.</a:t>
            </a:r>
          </a:p>
        </p:txBody>
      </p:sp>
      <p:sp>
        <p:nvSpPr>
          <p:cNvPr id="6" name="TextBox 5">
            <a:extLst>
              <a:ext uri="{FF2B5EF4-FFF2-40B4-BE49-F238E27FC236}">
                <a16:creationId xmlns:a16="http://schemas.microsoft.com/office/drawing/2014/main" id="{D20F9FD2-1392-004C-B6D0-B3AA74341601}"/>
              </a:ext>
            </a:extLst>
          </p:cNvPr>
          <p:cNvSpPr txBox="1"/>
          <p:nvPr/>
        </p:nvSpPr>
        <p:spPr>
          <a:xfrm>
            <a:off x="8576840" y="6329513"/>
            <a:ext cx="505267" cy="276999"/>
          </a:xfrm>
          <a:prstGeom prst="rect">
            <a:avLst/>
          </a:prstGeom>
          <a:noFill/>
        </p:spPr>
        <p:txBody>
          <a:bodyPr wrap="none" rtlCol="0">
            <a:spAutoFit/>
          </a:bodyPr>
          <a:lstStyle/>
          <a:p>
            <a:r>
              <a:rPr lang="en-US" sz="1200" dirty="0">
                <a:latin typeface="Times New Roman" panose="02020603050405020304" pitchFamily="18" charset="0"/>
                <a:cs typeface="Times New Roman" panose="02020603050405020304" pitchFamily="18" charset="0"/>
              </a:rPr>
              <a:t>12.)  </a:t>
            </a:r>
          </a:p>
        </p:txBody>
      </p:sp>
    </p:spTree>
    <p:extLst>
      <p:ext uri="{BB962C8B-B14F-4D97-AF65-F5344CB8AC3E}">
        <p14:creationId xmlns:p14="http://schemas.microsoft.com/office/powerpoint/2010/main" val="2580914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ssolv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dissolv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ssolv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52185"/>
          </a:xfrm>
        </p:spPr>
        <p:txBody>
          <a:bodyPr/>
          <a:lstStyle/>
          <a:p>
            <a:r>
              <a:rPr lang="en-US" dirty="0"/>
              <a:t>Electric flux</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68620" y="1097240"/>
                <a:ext cx="8565266" cy="4525963"/>
              </a:xfrm>
            </p:spPr>
            <p:txBody>
              <a:bodyPr>
                <a:normAutofit lnSpcReduction="10000"/>
              </a:bodyPr>
              <a:lstStyle/>
              <a:p>
                <a:pPr marL="0" indent="0">
                  <a:buNone/>
                </a:pPr>
                <a:r>
                  <a:rPr lang="en-US" sz="2000" dirty="0">
                    <a:solidFill>
                      <a:srgbClr val="FF0000"/>
                    </a:solidFill>
                    <a:latin typeface="Apple Chancery" panose="03020702040506060504" pitchFamily="66" charset="-79"/>
                    <a:cs typeface="Apple Chancery" panose="03020702040506060504" pitchFamily="66" charset="-79"/>
                  </a:rPr>
                  <a:t>We can describe </a:t>
                </a:r>
                <a:r>
                  <a:rPr lang="en-US" sz="2000" dirty="0"/>
                  <a:t>the piece of paper (oriented parallel to the screen again) with an </a:t>
                </a:r>
                <a:r>
                  <a:rPr lang="en-US" sz="2000" b="1" dirty="0"/>
                  <a:t>area vector</a:t>
                </a:r>
                <a:endParaRPr lang="en-US" sz="2000" dirty="0"/>
              </a:p>
              <a:p>
                <a:pPr lvl="1"/>
                <a:r>
                  <a:rPr lang="en-US" dirty="0">
                    <a:solidFill>
                      <a:srgbClr val="FF0000"/>
                    </a:solidFill>
                    <a:latin typeface="Apple Chancery" panose="03020702040506060504" pitchFamily="66" charset="-79"/>
                    <a:cs typeface="Apple Chancery" panose="03020702040506060504" pitchFamily="66" charset="-79"/>
                  </a:rPr>
                  <a:t>An </a:t>
                </a:r>
                <a:r>
                  <a:rPr lang="en-US" b="1" dirty="0">
                    <a:solidFill>
                      <a:srgbClr val="FF0000"/>
                    </a:solidFill>
                    <a:latin typeface="APPLE CHANCERY" panose="03020702040506060504" pitchFamily="66" charset="-79"/>
                    <a:cs typeface="APPLE CHANCERY" panose="03020702040506060504" pitchFamily="66" charset="-79"/>
                  </a:rPr>
                  <a:t>area vector</a:t>
                </a:r>
                <a:r>
                  <a:rPr lang="en-US" dirty="0">
                    <a:solidFill>
                      <a:srgbClr val="FF0000"/>
                    </a:solidFill>
                    <a:latin typeface="Apple Chancery" panose="03020702040506060504" pitchFamily="66" charset="-79"/>
                    <a:cs typeface="Apple Chancery" panose="03020702040506060504" pitchFamily="66" charset="-79"/>
                  </a:rPr>
                  <a:t> points </a:t>
                </a:r>
                <a:r>
                  <a:rPr lang="en-US" dirty="0"/>
                  <a:t>perpendicular to the surface whose area you’re representing (a normal vector!)</a:t>
                </a:r>
              </a:p>
              <a:p>
                <a:pPr lvl="1"/>
                <a:endParaRPr lang="en-US" dirty="0"/>
              </a:p>
              <a:p>
                <a:pPr marL="0" indent="0">
                  <a:buNone/>
                </a:pPr>
                <a:r>
                  <a:rPr lang="en-US" sz="2000" dirty="0">
                    <a:solidFill>
                      <a:srgbClr val="FF0000"/>
                    </a:solidFill>
                    <a:latin typeface="Apple Chancery" panose="03020702040506060504" pitchFamily="66" charset="-79"/>
                    <a:cs typeface="Apple Chancery" panose="03020702040506060504" pitchFamily="66" charset="-79"/>
                  </a:rPr>
                  <a:t>So let’s say</a:t>
                </a:r>
                <a:r>
                  <a:rPr lang="en-US" sz="2000" dirty="0"/>
                  <a:t> the area vector for the piece of paper is pointing away from the screen (in the same direction as the electric field).</a:t>
                </a:r>
              </a:p>
              <a:p>
                <a:pPr marL="0" indent="0">
                  <a:buNone/>
                </a:pPr>
                <a:endParaRPr lang="en-US" dirty="0"/>
              </a:p>
              <a:p>
                <a:pPr marL="0" indent="0">
                  <a:buNone/>
                </a:pPr>
                <a:r>
                  <a:rPr lang="en-US" sz="2000" b="1" dirty="0">
                    <a:solidFill>
                      <a:srgbClr val="FF0000"/>
                    </a:solidFill>
                    <a:latin typeface="APPLE CHANCERY" panose="03020702040506060504" pitchFamily="66" charset="-79"/>
                    <a:cs typeface="APPLE CHANCERY" panose="03020702040506060504" pitchFamily="66" charset="-79"/>
                  </a:rPr>
                  <a:t>Electric flux</a:t>
                </a:r>
                <a:r>
                  <a:rPr lang="en-US" sz="2000" dirty="0">
                    <a:solidFill>
                      <a:srgbClr val="FF0000"/>
                    </a:solidFill>
                    <a:latin typeface="Apple Chancery" panose="03020702040506060504" pitchFamily="66" charset="-79"/>
                    <a:cs typeface="Apple Chancery" panose="03020702040506060504" pitchFamily="66" charset="-79"/>
                  </a:rPr>
                  <a:t> (</a:t>
                </a:r>
                <a14:m>
                  <m:oMath xmlns:m="http://schemas.openxmlformats.org/officeDocument/2006/math">
                    <m:sSub>
                      <m:sSubPr>
                        <m:ctrlPr>
                          <a:rPr lang="en-US" sz="2000" i="1" smtClean="0">
                            <a:solidFill>
                              <a:srgbClr val="FF0000"/>
                            </a:solidFill>
                            <a:latin typeface="Cambria Math" panose="02040503050406030204" pitchFamily="18" charset="0"/>
                            <a:ea typeface="Cambria Math" charset="0"/>
                            <a:cs typeface="Cambria Math" charset="0"/>
                          </a:rPr>
                        </m:ctrlPr>
                      </m:sSubPr>
                      <m:e>
                        <m:r>
                          <m:rPr>
                            <m:sty m:val="p"/>
                          </m:rPr>
                          <a:rPr lang="el-GR" sz="2000" i="1" smtClean="0">
                            <a:solidFill>
                              <a:srgbClr val="FF0000"/>
                            </a:solidFill>
                            <a:latin typeface="Cambria Math" charset="0"/>
                            <a:ea typeface="Cambria Math" charset="0"/>
                            <a:cs typeface="Cambria Math" charset="0"/>
                          </a:rPr>
                          <m:t>Φ</m:t>
                        </m:r>
                      </m:e>
                      <m:sub>
                        <m:r>
                          <a:rPr lang="en-US" sz="2000" b="0" i="1" smtClean="0">
                            <a:solidFill>
                              <a:srgbClr val="FF0000"/>
                            </a:solidFill>
                            <a:latin typeface="Cambria Math" charset="0"/>
                            <a:ea typeface="Cambria Math" charset="0"/>
                            <a:cs typeface="Cambria Math" charset="0"/>
                          </a:rPr>
                          <m:t>𝐸</m:t>
                        </m:r>
                      </m:sub>
                    </m:sSub>
                  </m:oMath>
                </a14:m>
                <a:r>
                  <a:rPr lang="en-US" sz="2000" dirty="0">
                    <a:solidFill>
                      <a:srgbClr val="FF0000"/>
                    </a:solidFill>
                    <a:latin typeface="Apple Chancery" panose="03020702040506060504" pitchFamily="66" charset="-79"/>
                    <a:cs typeface="Apple Chancery" panose="03020702040506060504" pitchFamily="66" charset="-79"/>
                  </a:rPr>
                  <a:t>)</a:t>
                </a:r>
                <a:r>
                  <a:rPr lang="en-US" sz="2000" dirty="0"/>
                  <a:t> is produced by the </a:t>
                </a:r>
                <a:r>
                  <a:rPr lang="en-US" sz="2000" b="1" dirty="0"/>
                  <a:t>electric field component that is parallel to the area (normal) vector for a surface</a:t>
                </a:r>
                <a:r>
                  <a:rPr lang="en-US" sz="2000" dirty="0"/>
                  <a:t>.</a:t>
                </a:r>
                <a:endParaRPr lang="en-US" dirty="0"/>
              </a:p>
              <a:p>
                <a:pPr lvl="1"/>
                <a:r>
                  <a:rPr lang="en-US" dirty="0">
                    <a:solidFill>
                      <a:srgbClr val="FF0000"/>
                    </a:solidFill>
                    <a:latin typeface="Apple Chancery" panose="03020702040506060504" pitchFamily="66" charset="-79"/>
                    <a:cs typeface="Apple Chancery" panose="03020702040506060504" pitchFamily="66" charset="-79"/>
                  </a:rPr>
                  <a:t>Electric flux </a:t>
                </a:r>
                <a:r>
                  <a:rPr lang="en-US" dirty="0"/>
                  <a:t>is a way to measure how much of the electric field (e.g. the number of field lines) is passing through a surface of area </a:t>
                </a:r>
                <a:r>
                  <a:rPr lang="en-US" i="1" dirty="0"/>
                  <a:t>A</a:t>
                </a:r>
                <a:r>
                  <a:rPr lang="en-US" dirty="0"/>
                  <a:t>.</a:t>
                </a:r>
              </a:p>
              <a:p>
                <a:pPr lvl="1"/>
                <a:endParaRPr lang="en-US" dirty="0"/>
              </a:p>
              <a:p>
                <a:pPr marL="0" indent="0">
                  <a:buNone/>
                </a:pPr>
                <a:r>
                  <a:rPr lang="en-US" sz="2000" dirty="0">
                    <a:solidFill>
                      <a:srgbClr val="FF0000"/>
                    </a:solidFill>
                    <a:latin typeface="Apple Chancery" panose="03020702040506060504" pitchFamily="66" charset="-79"/>
                    <a:cs typeface="Apple Chancery" panose="03020702040506060504" pitchFamily="66" charset="-79"/>
                  </a:rPr>
                  <a:t>Mathematically:</a:t>
                </a:r>
                <a:endParaRPr lang="en-US" dirty="0">
                  <a:solidFill>
                    <a:srgbClr val="FF0000"/>
                  </a:solidFill>
                  <a:latin typeface="Apple Chancery" panose="03020702040506060504" pitchFamily="66" charset="-79"/>
                  <a:cs typeface="Apple Chancery" panose="03020702040506060504" pitchFamily="66" charset="-79"/>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68620" y="1097240"/>
                <a:ext cx="8565266" cy="4525963"/>
              </a:xfrm>
              <a:blipFill>
                <a:blip r:embed="rId2"/>
                <a:stretch>
                  <a:fillRect l="-592" t="-1681" r="-1331" b="-19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3466217" y="5181600"/>
                <a:ext cx="2370072" cy="34714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m:rPr>
                              <m:sty m:val="p"/>
                            </m:rPr>
                            <a:rPr lang="el-GR" sz="2000" i="0" smtClean="0">
                              <a:latin typeface="Cambria Math" charset="0"/>
                              <a:ea typeface="Cambria Math" charset="0"/>
                              <a:cs typeface="Cambria Math" charset="0"/>
                            </a:rPr>
                            <m:t>Φ</m:t>
                          </m:r>
                        </m:e>
                        <m:sub>
                          <m:r>
                            <m:rPr>
                              <m:sty m:val="p"/>
                            </m:rPr>
                            <a:rPr lang="en-US" sz="2000" b="0" i="0" smtClean="0">
                              <a:latin typeface="Cambria Math" charset="0"/>
                            </a:rPr>
                            <m:t>E</m:t>
                          </m:r>
                        </m:sub>
                      </m:sSub>
                      <m:r>
                        <a:rPr lang="en-US" sz="2000" b="0" i="0" smtClean="0">
                          <a:latin typeface="Cambria Math" charset="0"/>
                        </a:rPr>
                        <m:t>=</m:t>
                      </m:r>
                      <m:acc>
                        <m:accPr>
                          <m:chr m:val="⃗"/>
                          <m:ctrlPr>
                            <a:rPr lang="en-US" sz="2000" b="0" i="1" smtClean="0">
                              <a:latin typeface="Cambria Math" panose="02040503050406030204" pitchFamily="18" charset="0"/>
                            </a:rPr>
                          </m:ctrlPr>
                        </m:accPr>
                        <m:e>
                          <m:r>
                            <m:rPr>
                              <m:sty m:val="p"/>
                            </m:rPr>
                            <a:rPr lang="en-US" sz="2000" b="0" i="0" smtClean="0">
                              <a:latin typeface="Cambria Math" charset="0"/>
                            </a:rPr>
                            <m:t>E</m:t>
                          </m:r>
                        </m:e>
                      </m:acc>
                      <m:r>
                        <a:rPr lang="en-US" sz="2000" i="0" smtClean="0">
                          <a:latin typeface="Cambria Math" charset="0"/>
                          <a:ea typeface="Cambria Math" charset="0"/>
                          <a:cs typeface="Cambria Math" charset="0"/>
                        </a:rPr>
                        <m:t>∙</m:t>
                      </m:r>
                      <m:acc>
                        <m:accPr>
                          <m:chr m:val="⃗"/>
                          <m:ctrlPr>
                            <a:rPr lang="en-US" sz="2000" i="1" smtClean="0">
                              <a:latin typeface="Cambria Math" panose="02040503050406030204" pitchFamily="18" charset="0"/>
                              <a:ea typeface="Cambria Math" charset="0"/>
                              <a:cs typeface="Cambria Math" charset="0"/>
                            </a:rPr>
                          </m:ctrlPr>
                        </m:accPr>
                        <m:e>
                          <m:r>
                            <m:rPr>
                              <m:sty m:val="p"/>
                            </m:rPr>
                            <a:rPr lang="en-US" sz="2000" b="0" i="0" smtClean="0">
                              <a:latin typeface="Cambria Math" charset="0"/>
                              <a:ea typeface="Cambria Math" charset="0"/>
                              <a:cs typeface="Cambria Math" charset="0"/>
                            </a:rPr>
                            <m:t>A</m:t>
                          </m:r>
                        </m:e>
                      </m:acc>
                      <m:r>
                        <a:rPr lang="en-US" sz="2000" b="0" i="0" smtClean="0">
                          <a:latin typeface="Cambria Math" charset="0"/>
                        </a:rPr>
                        <m:t>=</m:t>
                      </m:r>
                      <m:r>
                        <m:rPr>
                          <m:sty m:val="p"/>
                        </m:rPr>
                        <a:rPr lang="en-US" sz="2000" b="0" i="0" smtClean="0">
                          <a:latin typeface="Cambria Math" charset="0"/>
                        </a:rPr>
                        <m:t>EAcos</m:t>
                      </m:r>
                      <m:r>
                        <m:rPr>
                          <m:sty m:val="p"/>
                        </m:rPr>
                        <a:rPr lang="el-GR" sz="2000" b="0" i="1" smtClean="0">
                          <a:latin typeface="Cambria Math" charset="0"/>
                          <a:ea typeface="Cambria Math" charset="0"/>
                          <a:cs typeface="Cambria Math" charset="0"/>
                        </a:rPr>
                        <m:t>θ</m:t>
                      </m:r>
                    </m:oMath>
                  </m:oMathPara>
                </a14:m>
                <a:endParaRPr lang="en-US" sz="2000" dirty="0"/>
              </a:p>
            </p:txBody>
          </p:sp>
        </mc:Choice>
        <mc:Fallback xmlns="">
          <p:sp>
            <p:nvSpPr>
              <p:cNvPr id="4" name="TextBox 3"/>
              <p:cNvSpPr txBox="1">
                <a:spLocks noRot="1" noChangeAspect="1" noMove="1" noResize="1" noEditPoints="1" noAdjustHandles="1" noChangeArrowheads="1" noChangeShapeType="1" noTextEdit="1"/>
              </p:cNvSpPr>
              <p:nvPr/>
            </p:nvSpPr>
            <p:spPr>
              <a:xfrm>
                <a:off x="3466217" y="5181600"/>
                <a:ext cx="2370072" cy="347146"/>
              </a:xfrm>
              <a:prstGeom prst="rect">
                <a:avLst/>
              </a:prstGeom>
              <a:blipFill>
                <a:blip r:embed="rId3"/>
                <a:stretch>
                  <a:fillRect l="-1596" r="-1596" b="-18519"/>
                </a:stretch>
              </a:blipFill>
            </p:spPr>
            <p:txBody>
              <a:bodyPr/>
              <a:lstStyle/>
              <a:p>
                <a:r>
                  <a:rPr lang="en-US">
                    <a:noFill/>
                  </a:rPr>
                  <a:t> </a:t>
                </a:r>
              </a:p>
            </p:txBody>
          </p:sp>
        </mc:Fallback>
      </mc:AlternateContent>
      <p:sp>
        <p:nvSpPr>
          <p:cNvPr id="5" name="TextBox 4"/>
          <p:cNvSpPr txBox="1"/>
          <p:nvPr/>
        </p:nvSpPr>
        <p:spPr>
          <a:xfrm>
            <a:off x="5969682" y="5626954"/>
            <a:ext cx="2775025" cy="369332"/>
          </a:xfrm>
          <a:prstGeom prst="rect">
            <a:avLst/>
          </a:prstGeom>
          <a:noFill/>
        </p:spPr>
        <p:txBody>
          <a:bodyPr wrap="square" rtlCol="0">
            <a:spAutoFit/>
          </a:bodyPr>
          <a:lstStyle/>
          <a:p>
            <a:r>
              <a:rPr lang="en-US" i="1" dirty="0">
                <a:solidFill>
                  <a:srgbClr val="1D46D1"/>
                </a:solidFill>
                <a:latin typeface="Palatino Linotype" charset="0"/>
                <a:ea typeface="Palatino Linotype" charset="0"/>
                <a:cs typeface="Palatino Linotype" charset="0"/>
              </a:rPr>
              <a:t>The angle between E and A</a:t>
            </a:r>
          </a:p>
        </p:txBody>
      </p:sp>
      <p:cxnSp>
        <p:nvCxnSpPr>
          <p:cNvPr id="7" name="Straight Arrow Connector 6"/>
          <p:cNvCxnSpPr>
            <a:stCxn id="5" idx="1"/>
          </p:cNvCxnSpPr>
          <p:nvPr/>
        </p:nvCxnSpPr>
        <p:spPr>
          <a:xfrm flipH="1" flipV="1">
            <a:off x="5753782" y="5575083"/>
            <a:ext cx="215900" cy="236537"/>
          </a:xfrm>
          <a:prstGeom prst="straightConnector1">
            <a:avLst/>
          </a:prstGeom>
          <a:ln>
            <a:solidFill>
              <a:srgbClr val="1D46D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7"/>
              <p:cNvSpPr txBox="1"/>
              <p:nvPr/>
            </p:nvSpPr>
            <p:spPr>
              <a:xfrm>
                <a:off x="1943024" y="5869094"/>
                <a:ext cx="2504441" cy="369332"/>
              </a:xfrm>
              <a:prstGeom prst="rect">
                <a:avLst/>
              </a:prstGeom>
              <a:noFill/>
            </p:spPr>
            <p:txBody>
              <a:bodyPr wrap="square" rtlCol="0">
                <a:spAutoFit/>
              </a:bodyPr>
              <a:lstStyle/>
              <a:p>
                <a:r>
                  <a:rPr lang="en-US" dirty="0">
                    <a:solidFill>
                      <a:srgbClr val="1D46D1"/>
                    </a:solidFill>
                    <a:latin typeface="Palatino Linotype" charset="0"/>
                    <a:ea typeface="Palatino Linotype" charset="0"/>
                    <a:cs typeface="Palatino Linotype" charset="0"/>
                  </a:rPr>
                  <a:t>Units</a:t>
                </a:r>
                <a:r>
                  <a:rPr lang="en-US" dirty="0">
                    <a:solidFill>
                      <a:srgbClr val="1D46D1"/>
                    </a:solidFill>
                  </a:rPr>
                  <a:t>: </a:t>
                </a:r>
                <a14:m>
                  <m:oMath xmlns:m="http://schemas.openxmlformats.org/officeDocument/2006/math">
                    <m:r>
                      <m:rPr>
                        <m:sty m:val="p"/>
                      </m:rPr>
                      <a:rPr lang="en-US">
                        <a:solidFill>
                          <a:srgbClr val="1D46D1"/>
                        </a:solidFill>
                        <a:latin typeface="Cambria Math" charset="0"/>
                      </a:rPr>
                      <m:t>N</m:t>
                    </m:r>
                    <m:r>
                      <a:rPr lang="en-US">
                        <a:solidFill>
                          <a:srgbClr val="1D46D1"/>
                        </a:solidFill>
                        <a:latin typeface="Cambria Math" charset="0"/>
                        <a:ea typeface="Cambria Math" charset="0"/>
                        <a:cs typeface="Cambria Math" charset="0"/>
                      </a:rPr>
                      <m:t>∙</m:t>
                    </m:r>
                    <m:sSup>
                      <m:sSupPr>
                        <m:ctrlPr>
                          <a:rPr lang="en-US" i="1">
                            <a:solidFill>
                              <a:srgbClr val="1D46D1"/>
                            </a:solidFill>
                            <a:latin typeface="Cambria Math" panose="02040503050406030204" pitchFamily="18" charset="0"/>
                            <a:ea typeface="Cambria Math" charset="0"/>
                            <a:cs typeface="Cambria Math" charset="0"/>
                          </a:rPr>
                        </m:ctrlPr>
                      </m:sSupPr>
                      <m:e>
                        <m:r>
                          <m:rPr>
                            <m:sty m:val="p"/>
                          </m:rPr>
                          <a:rPr lang="en-US">
                            <a:solidFill>
                              <a:srgbClr val="1D46D1"/>
                            </a:solidFill>
                            <a:latin typeface="Cambria Math" charset="0"/>
                            <a:ea typeface="Cambria Math" charset="0"/>
                            <a:cs typeface="Cambria Math" charset="0"/>
                          </a:rPr>
                          <m:t>m</m:t>
                        </m:r>
                      </m:e>
                      <m:sup>
                        <m:r>
                          <a:rPr lang="en-US">
                            <a:solidFill>
                              <a:srgbClr val="1D46D1"/>
                            </a:solidFill>
                            <a:latin typeface="Cambria Math" charset="0"/>
                            <a:ea typeface="Cambria Math" charset="0"/>
                            <a:cs typeface="Cambria Math" charset="0"/>
                          </a:rPr>
                          <m:t>2</m:t>
                        </m:r>
                      </m:sup>
                    </m:sSup>
                    <m:r>
                      <a:rPr lang="en-US">
                        <a:solidFill>
                          <a:srgbClr val="1D46D1"/>
                        </a:solidFill>
                        <a:latin typeface="Cambria Math" charset="0"/>
                        <a:ea typeface="Cambria Math" charset="0"/>
                        <a:cs typeface="Cambria Math" charset="0"/>
                      </a:rPr>
                      <m:t>/</m:t>
                    </m:r>
                    <m:r>
                      <m:rPr>
                        <m:sty m:val="p"/>
                      </m:rPr>
                      <a:rPr lang="en-US">
                        <a:solidFill>
                          <a:srgbClr val="1D46D1"/>
                        </a:solidFill>
                        <a:latin typeface="Cambria Math" charset="0"/>
                        <a:ea typeface="Cambria Math" charset="0"/>
                        <a:cs typeface="Cambria Math" charset="0"/>
                      </a:rPr>
                      <m:t>C</m:t>
                    </m:r>
                  </m:oMath>
                </a14:m>
                <a:endParaRPr lang="en-US" dirty="0">
                  <a:solidFill>
                    <a:srgbClr val="1D46D1"/>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1943024" y="5869094"/>
                <a:ext cx="2504441" cy="369332"/>
              </a:xfrm>
              <a:prstGeom prst="rect">
                <a:avLst/>
              </a:prstGeom>
              <a:blipFill>
                <a:blip r:embed="rId4"/>
                <a:stretch>
                  <a:fillRect l="-2020" t="-10000" b="-26667"/>
                </a:stretch>
              </a:blipFill>
            </p:spPr>
            <p:txBody>
              <a:bodyPr/>
              <a:lstStyle/>
              <a:p>
                <a:r>
                  <a:rPr lang="en-US">
                    <a:noFill/>
                  </a:rPr>
                  <a:t> </a:t>
                </a:r>
              </a:p>
            </p:txBody>
          </p:sp>
        </mc:Fallback>
      </mc:AlternateContent>
      <p:cxnSp>
        <p:nvCxnSpPr>
          <p:cNvPr id="10" name="Straight Arrow Connector 9"/>
          <p:cNvCxnSpPr>
            <a:cxnSpLocks/>
          </p:cNvCxnSpPr>
          <p:nvPr/>
        </p:nvCxnSpPr>
        <p:spPr>
          <a:xfrm flipV="1">
            <a:off x="2845682" y="5494059"/>
            <a:ext cx="620535" cy="347145"/>
          </a:xfrm>
          <a:prstGeom prst="straightConnector1">
            <a:avLst/>
          </a:prstGeom>
          <a:ln>
            <a:solidFill>
              <a:srgbClr val="1D46D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88B6616-B3AB-8A47-BEA3-0E115766B768}"/>
              </a:ext>
            </a:extLst>
          </p:cNvPr>
          <p:cNvSpPr txBox="1"/>
          <p:nvPr/>
        </p:nvSpPr>
        <p:spPr>
          <a:xfrm>
            <a:off x="8576840" y="6329513"/>
            <a:ext cx="505267" cy="276999"/>
          </a:xfrm>
          <a:prstGeom prst="rect">
            <a:avLst/>
          </a:prstGeom>
          <a:noFill/>
        </p:spPr>
        <p:txBody>
          <a:bodyPr wrap="none" rtlCol="0">
            <a:spAutoFit/>
          </a:bodyPr>
          <a:lstStyle/>
          <a:p>
            <a:r>
              <a:rPr lang="en-US" sz="1200" dirty="0">
                <a:latin typeface="Times New Roman" panose="02020603050405020304" pitchFamily="18" charset="0"/>
                <a:cs typeface="Times New Roman" panose="02020603050405020304" pitchFamily="18" charset="0"/>
              </a:rPr>
              <a:t>13.)  </a:t>
            </a:r>
          </a:p>
        </p:txBody>
      </p:sp>
    </p:spTree>
    <p:extLst>
      <p:ext uri="{BB962C8B-B14F-4D97-AF65-F5344CB8AC3E}">
        <p14:creationId xmlns:p14="http://schemas.microsoft.com/office/powerpoint/2010/main" val="3653741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ssolv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dissolv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dissolv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dissolv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dissolv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dissolve">
                                      <p:cBhvr>
                                        <p:cTn id="37" dur="500"/>
                                        <p:tgtEl>
                                          <p:spTgt spid="10"/>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dissolve">
                                      <p:cBhvr>
                                        <p:cTn id="40" dur="500"/>
                                        <p:tgtEl>
                                          <p:spTgt spid="8"/>
                                        </p:tgtEl>
                                      </p:cBhvr>
                                    </p:animEffect>
                                  </p:childTnLst>
                                </p:cTn>
                              </p:par>
                              <p:par>
                                <p:cTn id="41" presetID="9" presetClass="entr" presetSubtype="0" fill="hold"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dissolve">
                                      <p:cBhvr>
                                        <p:cTn id="43" dur="500"/>
                                        <p:tgtEl>
                                          <p:spTgt spid="7"/>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dissolve">
                                      <p:cBhvr>
                                        <p:cTn id="4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helpful analogy</a:t>
            </a:r>
          </a:p>
        </p:txBody>
      </p:sp>
      <p:sp>
        <p:nvSpPr>
          <p:cNvPr id="3" name="Content Placeholder 2"/>
          <p:cNvSpPr>
            <a:spLocks noGrp="1"/>
          </p:cNvSpPr>
          <p:nvPr>
            <p:ph idx="1"/>
          </p:nvPr>
        </p:nvSpPr>
        <p:spPr>
          <a:xfrm>
            <a:off x="254353" y="1264535"/>
            <a:ext cx="8681012" cy="4525963"/>
          </a:xfrm>
        </p:spPr>
        <p:txBody>
          <a:bodyPr>
            <a:normAutofit/>
          </a:bodyPr>
          <a:lstStyle/>
          <a:p>
            <a:pPr marL="0" indent="0">
              <a:buNone/>
            </a:pPr>
            <a:r>
              <a:rPr lang="en-US" sz="2000" dirty="0">
                <a:solidFill>
                  <a:srgbClr val="FF0000"/>
                </a:solidFill>
                <a:latin typeface="Apple Chancery" panose="03020702040506060504" pitchFamily="66" charset="-79"/>
                <a:cs typeface="Apple Chancery" panose="03020702040506060504" pitchFamily="66" charset="-79"/>
              </a:rPr>
              <a:t>Imagine</a:t>
            </a:r>
            <a:r>
              <a:rPr lang="en-US" sz="2000" dirty="0"/>
              <a:t> you are outside on the senior patio on a beautiful sunny day. You step out from under the trees into the sunlight. What happens?</a:t>
            </a:r>
          </a:p>
          <a:p>
            <a:pPr lvl="1"/>
            <a:r>
              <a:rPr lang="en-US" sz="1600" dirty="0"/>
              <a:t>The sun’s rays hit you and warm you up!</a:t>
            </a:r>
          </a:p>
          <a:p>
            <a:pPr marL="0" indent="0">
              <a:buNone/>
            </a:pPr>
            <a:r>
              <a:rPr lang="en-US" sz="2000" dirty="0">
                <a:solidFill>
                  <a:srgbClr val="FF0000"/>
                </a:solidFill>
                <a:latin typeface="Apple Chancery" panose="03020702040506060504" pitchFamily="66" charset="-79"/>
                <a:cs typeface="Apple Chancery" panose="03020702040506060504" pitchFamily="66" charset="-79"/>
              </a:rPr>
              <a:t>What could be done</a:t>
            </a:r>
            <a:r>
              <a:rPr lang="en-US" sz="2000" dirty="0"/>
              <a:t> to increase the amount of heat you absorb?</a:t>
            </a:r>
          </a:p>
          <a:p>
            <a:pPr lvl="1"/>
            <a:r>
              <a:rPr lang="en-US" sz="1600" dirty="0"/>
              <a:t>Expose more surface area to the sun (</a:t>
            </a:r>
            <a:r>
              <a:rPr lang="en-US" sz="1600" i="1" dirty="0"/>
              <a:t>this is like increasing the area through which the electric field lines pass)</a:t>
            </a:r>
            <a:endParaRPr lang="en-US" sz="1600" dirty="0"/>
          </a:p>
          <a:p>
            <a:pPr lvl="1"/>
            <a:r>
              <a:rPr lang="en-US" sz="1600" dirty="0"/>
              <a:t>Increase the intensity of the sun (</a:t>
            </a:r>
            <a:r>
              <a:rPr lang="en-US" sz="1600" i="1" dirty="0"/>
              <a:t>this is like changing the magnitude of the electric field)</a:t>
            </a:r>
          </a:p>
          <a:p>
            <a:pPr lvl="1"/>
            <a:r>
              <a:rPr lang="en-US" sz="1600" dirty="0"/>
              <a:t>Turn so the sun’s rays hit you straight on (</a:t>
            </a:r>
            <a:r>
              <a:rPr lang="en-US" sz="1600" i="1" dirty="0"/>
              <a:t>perpendicular!)</a:t>
            </a:r>
            <a:endParaRPr lang="en-US" sz="1600" dirty="0"/>
          </a:p>
          <a:p>
            <a:pPr marL="0" indent="0">
              <a:buNone/>
            </a:pPr>
            <a:r>
              <a:rPr lang="en-US" sz="1800" i="1" dirty="0"/>
              <a:t>  </a:t>
            </a:r>
            <a:endParaRPr lang="en-US" sz="1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156" y="3871832"/>
            <a:ext cx="8229971" cy="2711530"/>
          </a:xfrm>
          <a:prstGeom prst="rect">
            <a:avLst/>
          </a:prstGeom>
        </p:spPr>
      </p:pic>
      <p:sp>
        <p:nvSpPr>
          <p:cNvPr id="5" name="TextBox 4"/>
          <p:cNvSpPr txBox="1"/>
          <p:nvPr/>
        </p:nvSpPr>
        <p:spPr>
          <a:xfrm>
            <a:off x="4594859" y="6565899"/>
            <a:ext cx="3660141" cy="200055"/>
          </a:xfrm>
          <a:prstGeom prst="rect">
            <a:avLst/>
          </a:prstGeom>
          <a:noFill/>
        </p:spPr>
        <p:txBody>
          <a:bodyPr wrap="square" rtlCol="0">
            <a:spAutoFit/>
          </a:bodyPr>
          <a:lstStyle/>
          <a:p>
            <a:r>
              <a:rPr lang="en-US" sz="700" dirty="0"/>
              <a:t>https://</a:t>
            </a:r>
            <a:r>
              <a:rPr lang="en-US" sz="700" dirty="0" err="1"/>
              <a:t>www.colorado.edu</a:t>
            </a:r>
            <a:r>
              <a:rPr lang="en-US" sz="700" dirty="0"/>
              <a:t>/physics/phys1120/phys1120_fa06/notes/notes/Ch24lect.pdf</a:t>
            </a:r>
          </a:p>
        </p:txBody>
      </p:sp>
      <p:sp>
        <p:nvSpPr>
          <p:cNvPr id="6" name="TextBox 5">
            <a:extLst>
              <a:ext uri="{FF2B5EF4-FFF2-40B4-BE49-F238E27FC236}">
                <a16:creationId xmlns:a16="http://schemas.microsoft.com/office/drawing/2014/main" id="{3405FB5D-2D05-7C44-9184-B4A6F68B7B75}"/>
              </a:ext>
            </a:extLst>
          </p:cNvPr>
          <p:cNvSpPr txBox="1"/>
          <p:nvPr/>
        </p:nvSpPr>
        <p:spPr>
          <a:xfrm>
            <a:off x="8576840" y="6329513"/>
            <a:ext cx="505267" cy="276999"/>
          </a:xfrm>
          <a:prstGeom prst="rect">
            <a:avLst/>
          </a:prstGeom>
          <a:noFill/>
        </p:spPr>
        <p:txBody>
          <a:bodyPr wrap="none" rtlCol="0">
            <a:spAutoFit/>
          </a:bodyPr>
          <a:lstStyle/>
          <a:p>
            <a:r>
              <a:rPr lang="en-US" sz="1200" dirty="0">
                <a:latin typeface="Times New Roman" panose="02020603050405020304" pitchFamily="18" charset="0"/>
                <a:cs typeface="Times New Roman" panose="02020603050405020304" pitchFamily="18" charset="0"/>
              </a:rPr>
              <a:t>14.)  </a:t>
            </a:r>
          </a:p>
        </p:txBody>
      </p:sp>
    </p:spTree>
    <p:extLst>
      <p:ext uri="{BB962C8B-B14F-4D97-AF65-F5344CB8AC3E}">
        <p14:creationId xmlns:p14="http://schemas.microsoft.com/office/powerpoint/2010/main" val="1439510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That “cos𝛉” thing</a:t>
            </a:r>
            <a:r>
              <a:rPr lang="mr-IN" dirty="0"/>
              <a:t>…</a:t>
            </a:r>
            <a:endParaRPr lang="en-US" dirty="0"/>
          </a:p>
        </p:txBody>
      </p:sp>
      <p:pic>
        <p:nvPicPr>
          <p:cNvPr id="6" name="Picture 5"/>
          <p:cNvPicPr>
            <a:picLocks noChangeAspect="1"/>
          </p:cNvPicPr>
          <p:nvPr/>
        </p:nvPicPr>
        <p:blipFill>
          <a:blip r:embed="rId2"/>
          <a:stretch>
            <a:fillRect/>
          </a:stretch>
        </p:blipFill>
        <p:spPr>
          <a:xfrm>
            <a:off x="918097" y="1053296"/>
            <a:ext cx="7222603" cy="5416952"/>
          </a:xfrm>
          <a:prstGeom prst="rect">
            <a:avLst/>
          </a:prstGeom>
        </p:spPr>
      </p:pic>
      <p:sp>
        <p:nvSpPr>
          <p:cNvPr id="7" name="TextBox 6"/>
          <p:cNvSpPr txBox="1"/>
          <p:nvPr/>
        </p:nvSpPr>
        <p:spPr>
          <a:xfrm>
            <a:off x="5574030" y="6365026"/>
            <a:ext cx="3938270" cy="200055"/>
          </a:xfrm>
          <a:prstGeom prst="rect">
            <a:avLst/>
          </a:prstGeom>
          <a:noFill/>
        </p:spPr>
        <p:txBody>
          <a:bodyPr wrap="square" rtlCol="0">
            <a:spAutoFit/>
          </a:bodyPr>
          <a:lstStyle/>
          <a:p>
            <a:r>
              <a:rPr lang="en-US" sz="700"/>
              <a:t>http://</a:t>
            </a:r>
            <a:r>
              <a:rPr lang="en-US" sz="700" dirty="0" err="1"/>
              <a:t>slideplayer.com</a:t>
            </a:r>
            <a:r>
              <a:rPr lang="en-US" sz="700" dirty="0"/>
              <a:t>/slide/5014369/</a:t>
            </a:r>
          </a:p>
        </p:txBody>
      </p:sp>
      <p:sp>
        <p:nvSpPr>
          <p:cNvPr id="5" name="TextBox 4">
            <a:extLst>
              <a:ext uri="{FF2B5EF4-FFF2-40B4-BE49-F238E27FC236}">
                <a16:creationId xmlns:a16="http://schemas.microsoft.com/office/drawing/2014/main" id="{948137CA-73F5-8B46-A4E6-B77CBF870A3B}"/>
              </a:ext>
            </a:extLst>
          </p:cNvPr>
          <p:cNvSpPr txBox="1"/>
          <p:nvPr/>
        </p:nvSpPr>
        <p:spPr>
          <a:xfrm>
            <a:off x="8576840" y="6329513"/>
            <a:ext cx="505267" cy="276999"/>
          </a:xfrm>
          <a:prstGeom prst="rect">
            <a:avLst/>
          </a:prstGeom>
          <a:noFill/>
        </p:spPr>
        <p:txBody>
          <a:bodyPr wrap="none" rtlCol="0">
            <a:spAutoFit/>
          </a:bodyPr>
          <a:lstStyle/>
          <a:p>
            <a:r>
              <a:rPr lang="en-US" sz="1200" dirty="0">
                <a:latin typeface="Times New Roman" panose="02020603050405020304" pitchFamily="18" charset="0"/>
                <a:cs typeface="Times New Roman" panose="02020603050405020304" pitchFamily="18" charset="0"/>
              </a:rPr>
              <a:t>15.)  </a:t>
            </a:r>
          </a:p>
        </p:txBody>
      </p:sp>
    </p:spTree>
    <p:extLst>
      <p:ext uri="{BB962C8B-B14F-4D97-AF65-F5344CB8AC3E}">
        <p14:creationId xmlns:p14="http://schemas.microsoft.com/office/powerpoint/2010/main" val="28420144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Direction of flux</a:t>
            </a:r>
          </a:p>
        </p:txBody>
      </p:sp>
      <p:sp>
        <p:nvSpPr>
          <p:cNvPr id="3" name="Content Placeholder 2"/>
          <p:cNvSpPr>
            <a:spLocks noGrp="1"/>
          </p:cNvSpPr>
          <p:nvPr>
            <p:ph idx="1"/>
          </p:nvPr>
        </p:nvSpPr>
        <p:spPr>
          <a:xfrm>
            <a:off x="187961" y="1298222"/>
            <a:ext cx="8178799" cy="987778"/>
          </a:xfrm>
        </p:spPr>
        <p:txBody>
          <a:bodyPr>
            <a:normAutofit lnSpcReduction="10000"/>
          </a:bodyPr>
          <a:lstStyle/>
          <a:p>
            <a:pPr marL="0" indent="0">
              <a:buNone/>
            </a:pPr>
            <a:r>
              <a:rPr lang="en-US" sz="2000" dirty="0">
                <a:solidFill>
                  <a:srgbClr val="FF0000"/>
                </a:solidFill>
                <a:latin typeface="Apple Chancery" panose="03020702040506060504" pitchFamily="66" charset="-79"/>
                <a:cs typeface="Apple Chancery" panose="03020702040506060504" pitchFamily="66" charset="-79"/>
              </a:rPr>
              <a:t>Imagine a cube</a:t>
            </a:r>
            <a:r>
              <a:rPr lang="en-US" sz="2000" dirty="0"/>
              <a:t> as shown below, in a uniform electric field pointing to the right. Each face of the cube has an area, so we can look at the electric flux through each one. </a:t>
            </a:r>
          </a:p>
        </p:txBody>
      </p:sp>
      <p:pic>
        <p:nvPicPr>
          <p:cNvPr id="5" name="Picture 4"/>
          <p:cNvPicPr>
            <a:picLocks noChangeAspect="1"/>
          </p:cNvPicPr>
          <p:nvPr/>
        </p:nvPicPr>
        <p:blipFill>
          <a:blip r:embed="rId2"/>
          <a:stretch>
            <a:fillRect/>
          </a:stretch>
        </p:blipFill>
        <p:spPr>
          <a:xfrm>
            <a:off x="162559" y="2908300"/>
            <a:ext cx="4279900" cy="2476500"/>
          </a:xfrm>
          <a:prstGeom prst="rect">
            <a:avLst/>
          </a:prstGeom>
        </p:spPr>
      </p:pic>
      <p:sp>
        <p:nvSpPr>
          <p:cNvPr id="6" name="TextBox 5"/>
          <p:cNvSpPr txBox="1"/>
          <p:nvPr/>
        </p:nvSpPr>
        <p:spPr>
          <a:xfrm>
            <a:off x="162558" y="6400800"/>
            <a:ext cx="4714241" cy="200055"/>
          </a:xfrm>
          <a:prstGeom prst="rect">
            <a:avLst/>
          </a:prstGeom>
          <a:noFill/>
        </p:spPr>
        <p:txBody>
          <a:bodyPr wrap="square" rtlCol="0">
            <a:spAutoFit/>
          </a:bodyPr>
          <a:lstStyle/>
          <a:p>
            <a:r>
              <a:rPr lang="en-US" sz="700"/>
              <a:t>http://</a:t>
            </a:r>
            <a:r>
              <a:rPr lang="en-US" sz="700" dirty="0" err="1"/>
              <a:t>online.missouri.edu</a:t>
            </a:r>
            <a:r>
              <a:rPr lang="en-US" sz="700" dirty="0"/>
              <a:t>/exec/data/courses/2681/public/lesson01/image16.gif</a:t>
            </a:r>
          </a:p>
        </p:txBody>
      </p:sp>
      <p:sp>
        <p:nvSpPr>
          <p:cNvPr id="7" name="Content Placeholder 2"/>
          <p:cNvSpPr txBox="1">
            <a:spLocks/>
          </p:cNvSpPr>
          <p:nvPr/>
        </p:nvSpPr>
        <p:spPr>
          <a:xfrm>
            <a:off x="4701543" y="2155597"/>
            <a:ext cx="3901441" cy="3352095"/>
          </a:xfrm>
          <a:prstGeom prst="rect">
            <a:avLst/>
          </a:prstGeom>
        </p:spPr>
        <p:txBody>
          <a:bodyPr vert="horz" lIns="0" tIns="45720" rIns="0" bIns="45720" rtlCol="0">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Wingdings" charset="2"/>
              <a:buChar char="q"/>
              <a:defRPr sz="2000" kern="1200">
                <a:solidFill>
                  <a:schemeClr val="tx1">
                    <a:lumMod val="75000"/>
                    <a:lumOff val="25000"/>
                  </a:schemeClr>
                </a:solidFill>
                <a:latin typeface="Palatino Linotype" charset="0"/>
                <a:ea typeface="Palatino Linotype" charset="0"/>
                <a:cs typeface="Palatino Linotype" charset="0"/>
              </a:defRPr>
            </a:lvl1pPr>
            <a:lvl2pPr marL="384048" indent="-182880" algn="l" defTabSz="914400" rtl="0" eaLnBrk="1" latinLnBrk="0" hangingPunct="1">
              <a:lnSpc>
                <a:spcPct val="90000"/>
              </a:lnSpc>
              <a:spcBef>
                <a:spcPts val="200"/>
              </a:spcBef>
              <a:spcAft>
                <a:spcPts val="400"/>
              </a:spcAft>
              <a:buClr>
                <a:schemeClr val="accent1"/>
              </a:buClr>
              <a:buFont typeface="Wingdings" charset="2"/>
              <a:buChar char="§"/>
              <a:defRPr sz="1800" kern="1200">
                <a:solidFill>
                  <a:schemeClr val="tx1">
                    <a:lumMod val="75000"/>
                    <a:lumOff val="25000"/>
                  </a:schemeClr>
                </a:solidFill>
                <a:latin typeface="Palatino Linotype" charset="0"/>
                <a:ea typeface="Palatino Linotype" charset="0"/>
                <a:cs typeface="Palatino Linotype" charset="0"/>
              </a:defRPr>
            </a:lvl2pPr>
            <a:lvl3pPr marL="566928" indent="-182880" algn="l" defTabSz="914400" rtl="0" eaLnBrk="1" latinLnBrk="0" hangingPunct="1">
              <a:lnSpc>
                <a:spcPct val="90000"/>
              </a:lnSpc>
              <a:spcBef>
                <a:spcPts val="200"/>
              </a:spcBef>
              <a:spcAft>
                <a:spcPts val="400"/>
              </a:spcAft>
              <a:buClr>
                <a:schemeClr val="accent1"/>
              </a:buClr>
              <a:buFont typeface="Courier New" charset="0"/>
              <a:buChar char="o"/>
              <a:defRPr sz="1400" kern="1200">
                <a:solidFill>
                  <a:schemeClr val="tx1">
                    <a:lumMod val="75000"/>
                    <a:lumOff val="25000"/>
                  </a:schemeClr>
                </a:solidFill>
                <a:latin typeface="Palatino Linotype" charset="0"/>
                <a:ea typeface="Palatino Linotype" charset="0"/>
                <a:cs typeface="Palatino Linotype" charset="0"/>
              </a:defRPr>
            </a:lvl3pPr>
            <a:lvl4pPr marL="749808" indent="-182880" algn="l" defTabSz="914400" rtl="0" eaLnBrk="1" latinLnBrk="0" hangingPunct="1">
              <a:lnSpc>
                <a:spcPct val="90000"/>
              </a:lnSpc>
              <a:spcBef>
                <a:spcPts val="200"/>
              </a:spcBef>
              <a:spcAft>
                <a:spcPts val="400"/>
              </a:spcAft>
              <a:buClr>
                <a:schemeClr val="accent1"/>
              </a:buClr>
              <a:buFont typeface="Courier New" charset="0"/>
              <a:buChar char="o"/>
              <a:defRPr sz="1400" kern="1200">
                <a:solidFill>
                  <a:schemeClr val="tx1">
                    <a:lumMod val="75000"/>
                    <a:lumOff val="25000"/>
                  </a:schemeClr>
                </a:solidFill>
                <a:latin typeface="Palatino Linotype" charset="0"/>
                <a:ea typeface="Palatino Linotype" charset="0"/>
                <a:cs typeface="Palatino Linotype" charset="0"/>
              </a:defRPr>
            </a:lvl4pPr>
            <a:lvl5pPr marL="932688" indent="-182880" algn="l" defTabSz="914400" rtl="0" eaLnBrk="1" latinLnBrk="0" hangingPunct="1">
              <a:lnSpc>
                <a:spcPct val="90000"/>
              </a:lnSpc>
              <a:spcBef>
                <a:spcPts val="200"/>
              </a:spcBef>
              <a:spcAft>
                <a:spcPts val="400"/>
              </a:spcAft>
              <a:buClr>
                <a:schemeClr val="accent1"/>
              </a:buClr>
              <a:buFont typeface="Courier New" charset="0"/>
              <a:buChar char="o"/>
              <a:defRPr sz="1400" kern="1200">
                <a:solidFill>
                  <a:schemeClr val="tx1">
                    <a:lumMod val="75000"/>
                    <a:lumOff val="25000"/>
                  </a:schemeClr>
                </a:solidFill>
                <a:latin typeface="Palatino Linotype" charset="0"/>
                <a:ea typeface="Palatino Linotype" charset="0"/>
                <a:cs typeface="Palatino Linotype"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600" dirty="0"/>
              <a:t>  </a:t>
            </a:r>
            <a:r>
              <a:rPr lang="en-US" sz="1900" dirty="0">
                <a:solidFill>
                  <a:srgbClr val="FF0000"/>
                </a:solidFill>
                <a:latin typeface="Apple Chancery" panose="03020702040506060504" pitchFamily="66" charset="-79"/>
                <a:cs typeface="Apple Chancery" panose="03020702040506060504" pitchFamily="66" charset="-79"/>
              </a:rPr>
              <a:t>The top, bottom, far, and near faces </a:t>
            </a:r>
            <a:r>
              <a:rPr lang="en-US" sz="1900" dirty="0">
                <a:latin typeface="Times New Roman" panose="02020603050405020304" pitchFamily="18" charset="0"/>
                <a:cs typeface="Times New Roman" panose="02020603050405020304" pitchFamily="18" charset="0"/>
              </a:rPr>
              <a:t>are all oriented parallel to the electric field - so the electric flux through each of those faces is 0.</a:t>
            </a:r>
          </a:p>
          <a:p>
            <a:r>
              <a:rPr lang="en-US" sz="1900" dirty="0">
                <a:latin typeface="Times New Roman" panose="02020603050405020304" pitchFamily="18" charset="0"/>
                <a:cs typeface="Times New Roman" panose="02020603050405020304" pitchFamily="18" charset="0"/>
              </a:rPr>
              <a:t>  </a:t>
            </a:r>
            <a:r>
              <a:rPr lang="en-US" sz="1900" dirty="0">
                <a:solidFill>
                  <a:srgbClr val="FF0000"/>
                </a:solidFill>
                <a:latin typeface="Apple Chancery" panose="03020702040506060504" pitchFamily="66" charset="-79"/>
                <a:cs typeface="Apple Chancery" panose="03020702040506060504" pitchFamily="66" charset="-79"/>
              </a:rPr>
              <a:t>The </a:t>
            </a:r>
            <a:r>
              <a:rPr lang="en-US" sz="1900" u="sng" dirty="0">
                <a:solidFill>
                  <a:srgbClr val="FF0000"/>
                </a:solidFill>
                <a:latin typeface="Apple Chancery" panose="03020702040506060504" pitchFamily="66" charset="-79"/>
                <a:cs typeface="Apple Chancery" panose="03020702040506060504" pitchFamily="66" charset="-79"/>
              </a:rPr>
              <a:t>right face</a:t>
            </a:r>
            <a:r>
              <a:rPr lang="en-US" sz="1900" dirty="0">
                <a:solidFill>
                  <a:srgbClr val="FF0000"/>
                </a:solidFill>
                <a:latin typeface="Apple Chancery" panose="03020702040506060504" pitchFamily="66" charset="-79"/>
                <a:cs typeface="Apple Chancery" panose="03020702040506060504" pitchFamily="66" charset="-79"/>
              </a:rPr>
              <a:t> has </a:t>
            </a:r>
            <a:r>
              <a:rPr lang="en-US" sz="1900" dirty="0">
                <a:latin typeface="Times New Roman" panose="02020603050405020304" pitchFamily="18" charset="0"/>
                <a:cs typeface="Times New Roman" panose="02020603050405020304" pitchFamily="18" charset="0"/>
              </a:rPr>
              <a:t>a normal vector that points to the right (outward), which is parallel to the electric field. Thus, the angle between them is 0, and since cos(0) = 1, the flux through the face is </a:t>
            </a:r>
            <a:r>
              <a:rPr lang="en-US" sz="1900" b="1" dirty="0">
                <a:latin typeface="Times New Roman" panose="02020603050405020304" pitchFamily="18" charset="0"/>
                <a:cs typeface="Times New Roman" panose="02020603050405020304" pitchFamily="18" charset="0"/>
              </a:rPr>
              <a:t>EA</a:t>
            </a:r>
          </a:p>
          <a:p>
            <a:r>
              <a:rPr lang="en-US" sz="1900" dirty="0">
                <a:latin typeface="Times New Roman" panose="02020603050405020304" pitchFamily="18" charset="0"/>
                <a:cs typeface="Times New Roman" panose="02020603050405020304" pitchFamily="18" charset="0"/>
              </a:rPr>
              <a:t>  </a:t>
            </a:r>
            <a:r>
              <a:rPr lang="en-US" sz="1900" dirty="0">
                <a:solidFill>
                  <a:srgbClr val="FF0000"/>
                </a:solidFill>
                <a:latin typeface="Apple Chancery" panose="03020702040506060504" pitchFamily="66" charset="-79"/>
                <a:cs typeface="Apple Chancery" panose="03020702040506060504" pitchFamily="66" charset="-79"/>
              </a:rPr>
              <a:t>The </a:t>
            </a:r>
            <a:r>
              <a:rPr lang="en-US" sz="1900" u="sng" dirty="0">
                <a:solidFill>
                  <a:srgbClr val="FF0000"/>
                </a:solidFill>
                <a:latin typeface="Apple Chancery" panose="03020702040506060504" pitchFamily="66" charset="-79"/>
                <a:cs typeface="Apple Chancery" panose="03020702040506060504" pitchFamily="66" charset="-79"/>
              </a:rPr>
              <a:t>left face</a:t>
            </a:r>
            <a:r>
              <a:rPr lang="en-US" sz="1900" dirty="0">
                <a:solidFill>
                  <a:srgbClr val="FF0000"/>
                </a:solidFill>
                <a:latin typeface="Apple Chancery" panose="03020702040506060504" pitchFamily="66" charset="-79"/>
                <a:cs typeface="Apple Chancery" panose="03020702040506060504" pitchFamily="66" charset="-79"/>
              </a:rPr>
              <a:t> has</a:t>
            </a:r>
            <a:r>
              <a:rPr lang="en-US" sz="1900" dirty="0">
                <a:latin typeface="Times New Roman" panose="02020603050405020304" pitchFamily="18" charset="0"/>
                <a:cs typeface="Times New Roman" panose="02020603050405020304" pitchFamily="18" charset="0"/>
              </a:rPr>
              <a:t> a normal vector that points to the left (outward), which is 180 from the electric field direction. Cos(180) = -1, so the flux through that face is </a:t>
            </a:r>
            <a:r>
              <a:rPr lang="en-US" sz="1900" b="1" dirty="0">
                <a:latin typeface="Times New Roman" panose="02020603050405020304" pitchFamily="18" charset="0"/>
                <a:cs typeface="Times New Roman" panose="02020603050405020304" pitchFamily="18" charset="0"/>
              </a:rPr>
              <a:t>-EA</a:t>
            </a:r>
          </a:p>
        </p:txBody>
      </p:sp>
      <p:sp>
        <p:nvSpPr>
          <p:cNvPr id="8" name="TextBox 7"/>
          <p:cNvSpPr txBox="1"/>
          <p:nvPr/>
        </p:nvSpPr>
        <p:spPr>
          <a:xfrm>
            <a:off x="457200" y="5676900"/>
            <a:ext cx="8508999" cy="677108"/>
          </a:xfrm>
          <a:prstGeom prst="rect">
            <a:avLst/>
          </a:prstGeom>
          <a:noFill/>
        </p:spPr>
        <p:txBody>
          <a:bodyPr wrap="square" rtlCol="0">
            <a:spAutoFit/>
          </a:bodyPr>
          <a:lstStyle/>
          <a:p>
            <a:r>
              <a:rPr lang="en-US" sz="2000" b="1" dirty="0">
                <a:solidFill>
                  <a:srgbClr val="FF0000"/>
                </a:solidFill>
                <a:latin typeface="APPLE CHANCERY" panose="03020702040506060504" pitchFamily="66" charset="-79"/>
                <a:ea typeface="Palatino Linotype" charset="0"/>
                <a:cs typeface="APPLE CHANCERY" panose="03020702040506060504" pitchFamily="66" charset="-79"/>
              </a:rPr>
              <a:t>Bottom line: </a:t>
            </a:r>
            <a:r>
              <a:rPr lang="en-US" b="1" dirty="0">
                <a:solidFill>
                  <a:srgbClr val="1D46D1"/>
                </a:solidFill>
                <a:latin typeface="Times New Roman" panose="02020603050405020304" pitchFamily="18" charset="0"/>
                <a:ea typeface="Palatino Linotype" charset="0"/>
                <a:cs typeface="Times New Roman" panose="02020603050405020304" pitchFamily="18" charset="0"/>
              </a:rPr>
              <a:t>for a closed surface, flux lines passing </a:t>
            </a:r>
            <a:r>
              <a:rPr lang="en-US" b="1" i="1" dirty="0">
                <a:solidFill>
                  <a:srgbClr val="1D46D1"/>
                </a:solidFill>
                <a:latin typeface="Times New Roman" panose="02020603050405020304" pitchFamily="18" charset="0"/>
                <a:ea typeface="Palatino Linotype" charset="0"/>
                <a:cs typeface="Times New Roman" panose="02020603050405020304" pitchFamily="18" charset="0"/>
              </a:rPr>
              <a:t>into</a:t>
            </a:r>
            <a:r>
              <a:rPr lang="en-US" b="1" dirty="0">
                <a:solidFill>
                  <a:srgbClr val="1D46D1"/>
                </a:solidFill>
                <a:latin typeface="Times New Roman" panose="02020603050405020304" pitchFamily="18" charset="0"/>
                <a:ea typeface="Palatino Linotype" charset="0"/>
                <a:cs typeface="Times New Roman" panose="02020603050405020304" pitchFamily="18" charset="0"/>
              </a:rPr>
              <a:t> the object are negative, and flux lines passing </a:t>
            </a:r>
            <a:r>
              <a:rPr lang="en-US" b="1" i="1" dirty="0">
                <a:solidFill>
                  <a:srgbClr val="1D46D1"/>
                </a:solidFill>
                <a:latin typeface="Times New Roman" panose="02020603050405020304" pitchFamily="18" charset="0"/>
                <a:ea typeface="Palatino Linotype" charset="0"/>
                <a:cs typeface="Times New Roman" panose="02020603050405020304" pitchFamily="18" charset="0"/>
              </a:rPr>
              <a:t>out of</a:t>
            </a:r>
            <a:r>
              <a:rPr lang="en-US" b="1" dirty="0">
                <a:solidFill>
                  <a:srgbClr val="1D46D1"/>
                </a:solidFill>
                <a:latin typeface="Times New Roman" panose="02020603050405020304" pitchFamily="18" charset="0"/>
                <a:ea typeface="Palatino Linotype" charset="0"/>
                <a:cs typeface="Times New Roman" panose="02020603050405020304" pitchFamily="18" charset="0"/>
              </a:rPr>
              <a:t> the object are positive.</a:t>
            </a:r>
          </a:p>
        </p:txBody>
      </p:sp>
      <p:sp>
        <p:nvSpPr>
          <p:cNvPr id="9" name="TextBox 8">
            <a:extLst>
              <a:ext uri="{FF2B5EF4-FFF2-40B4-BE49-F238E27FC236}">
                <a16:creationId xmlns:a16="http://schemas.microsoft.com/office/drawing/2014/main" id="{9C840157-01CF-C147-A2AD-63ECA562E381}"/>
              </a:ext>
            </a:extLst>
          </p:cNvPr>
          <p:cNvSpPr txBox="1"/>
          <p:nvPr/>
        </p:nvSpPr>
        <p:spPr>
          <a:xfrm>
            <a:off x="8576840" y="6329513"/>
            <a:ext cx="505267" cy="276999"/>
          </a:xfrm>
          <a:prstGeom prst="rect">
            <a:avLst/>
          </a:prstGeom>
          <a:noFill/>
        </p:spPr>
        <p:txBody>
          <a:bodyPr wrap="none" rtlCol="0">
            <a:spAutoFit/>
          </a:bodyPr>
          <a:lstStyle/>
          <a:p>
            <a:r>
              <a:rPr lang="en-US" sz="1200" dirty="0">
                <a:latin typeface="Times New Roman" panose="02020603050405020304" pitchFamily="18" charset="0"/>
                <a:cs typeface="Times New Roman" panose="02020603050405020304" pitchFamily="18" charset="0"/>
              </a:rPr>
              <a:t>16.)  </a:t>
            </a:r>
          </a:p>
        </p:txBody>
      </p:sp>
    </p:spTree>
    <p:extLst>
      <p:ext uri="{BB962C8B-B14F-4D97-AF65-F5344CB8AC3E}">
        <p14:creationId xmlns:p14="http://schemas.microsoft.com/office/powerpoint/2010/main" val="3759995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7373" y="426183"/>
            <a:ext cx="5700431" cy="1138773"/>
          </a:xfrm>
          <a:prstGeom prst="rect">
            <a:avLst/>
          </a:prstGeom>
          <a:noFill/>
        </p:spPr>
        <p:txBody>
          <a:bodyPr wrap="square" rtlCol="0">
            <a:spAutoFit/>
          </a:bodyPr>
          <a:lstStyle/>
          <a:p>
            <a:r>
              <a:rPr lang="en-US" sz="2800" dirty="0">
                <a:solidFill>
                  <a:srgbClr val="FF0000"/>
                </a:solidFill>
                <a:latin typeface="Apple Chancery"/>
                <a:cs typeface="Apple Chancery"/>
              </a:rPr>
              <a:t>So let’s assume </a:t>
            </a:r>
            <a:r>
              <a:rPr lang="en-US" sz="2000" dirty="0">
                <a:latin typeface="Times New Roman"/>
                <a:cs typeface="Times New Roman"/>
              </a:rPr>
              <a:t>a </a:t>
            </a:r>
            <a:r>
              <a:rPr lang="en-US" sz="2000" dirty="0">
                <a:solidFill>
                  <a:srgbClr val="FF0000"/>
                </a:solidFill>
                <a:latin typeface="Times New Roman"/>
                <a:cs typeface="Times New Roman"/>
              </a:rPr>
              <a:t>point charge </a:t>
            </a:r>
            <a:r>
              <a:rPr lang="en-US" sz="2000" i="1" dirty="0">
                <a:solidFill>
                  <a:srgbClr val="FF0000"/>
                </a:solidFill>
                <a:latin typeface="Times New Roman"/>
                <a:cs typeface="Times New Roman"/>
              </a:rPr>
              <a:t>q</a:t>
            </a:r>
            <a:r>
              <a:rPr lang="en-US" sz="2000" dirty="0">
                <a:latin typeface="Times New Roman"/>
                <a:cs typeface="Times New Roman"/>
              </a:rPr>
              <a:t>. is surrounded by an imaginary surface.  What can we do with that situation?</a:t>
            </a:r>
          </a:p>
        </p:txBody>
      </p:sp>
      <p:sp>
        <p:nvSpPr>
          <p:cNvPr id="10" name="Rectangle 9"/>
          <p:cNvSpPr/>
          <p:nvPr/>
        </p:nvSpPr>
        <p:spPr>
          <a:xfrm>
            <a:off x="0" y="0"/>
            <a:ext cx="9144000" cy="6858000"/>
          </a:xfrm>
          <a:prstGeom prst="rect">
            <a:avLst/>
          </a:prstGeom>
          <a:no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217372" y="1579130"/>
            <a:ext cx="7458267" cy="1446550"/>
          </a:xfrm>
          <a:prstGeom prst="rect">
            <a:avLst/>
          </a:prstGeom>
          <a:noFill/>
        </p:spPr>
        <p:txBody>
          <a:bodyPr wrap="square" rtlCol="0">
            <a:spAutoFit/>
          </a:bodyPr>
          <a:lstStyle/>
          <a:p>
            <a:r>
              <a:rPr lang="en-US" sz="2800" dirty="0">
                <a:solidFill>
                  <a:srgbClr val="FF0000"/>
                </a:solidFill>
                <a:latin typeface="Apple Chancery"/>
                <a:cs typeface="Apple Chancery"/>
              </a:rPr>
              <a:t>Gauss made the </a:t>
            </a:r>
            <a:r>
              <a:rPr lang="en-US" sz="2000" dirty="0">
                <a:latin typeface="Times New Roman"/>
                <a:cs typeface="Times New Roman"/>
              </a:rPr>
              <a:t>simple but powerful observation that there would be an </a:t>
            </a:r>
            <a:r>
              <a:rPr lang="en-US" sz="2000" i="1" dirty="0">
                <a:solidFill>
                  <a:srgbClr val="FF0000"/>
                </a:solidFill>
                <a:latin typeface="Times New Roman"/>
                <a:cs typeface="Times New Roman"/>
              </a:rPr>
              <a:t>electric flux </a:t>
            </a:r>
            <a:r>
              <a:rPr lang="en-US" sz="2000" dirty="0">
                <a:solidFill>
                  <a:srgbClr val="0000FF"/>
                </a:solidFill>
                <a:latin typeface="Times New Roman"/>
                <a:cs typeface="Times New Roman"/>
              </a:rPr>
              <a:t>through the closed surface</a:t>
            </a:r>
            <a:r>
              <a:rPr lang="en-US" sz="2000" dirty="0">
                <a:latin typeface="Times New Roman"/>
                <a:cs typeface="Times New Roman"/>
              </a:rPr>
              <a:t>, called a </a:t>
            </a:r>
            <a:r>
              <a:rPr lang="en-US" sz="2000" i="1" dirty="0">
                <a:solidFill>
                  <a:srgbClr val="0000FF"/>
                </a:solidFill>
                <a:latin typeface="Times New Roman"/>
                <a:cs typeface="Times New Roman"/>
              </a:rPr>
              <a:t>Gaussian Surface</a:t>
            </a:r>
            <a:r>
              <a:rPr lang="en-US" sz="2000" i="1" dirty="0">
                <a:latin typeface="Times New Roman"/>
                <a:cs typeface="Times New Roman"/>
              </a:rPr>
              <a:t>, </a:t>
            </a:r>
            <a:r>
              <a:rPr lang="en-US" sz="2000" dirty="0">
                <a:latin typeface="Times New Roman"/>
                <a:cs typeface="Times New Roman"/>
              </a:rPr>
              <a:t>as long as there was </a:t>
            </a:r>
            <a:r>
              <a:rPr lang="en-US" sz="2000" i="1" dirty="0">
                <a:solidFill>
                  <a:srgbClr val="FF0000"/>
                </a:solidFill>
                <a:latin typeface="Times New Roman"/>
                <a:cs typeface="Times New Roman"/>
              </a:rPr>
              <a:t>charge enclosed inside the surface</a:t>
            </a:r>
            <a:r>
              <a:rPr lang="en-US" sz="2000" dirty="0">
                <a:latin typeface="Times New Roman"/>
                <a:cs typeface="Times New Roman"/>
              </a:rPr>
              <a:t>.</a:t>
            </a:r>
          </a:p>
          <a:p>
            <a:endParaRPr lang="en-US" sz="2000" dirty="0">
              <a:latin typeface="Times New Roman"/>
              <a:cs typeface="Times New Roman"/>
            </a:endParaRPr>
          </a:p>
        </p:txBody>
      </p:sp>
      <p:sp>
        <p:nvSpPr>
          <p:cNvPr id="19" name="TextBox 18"/>
          <p:cNvSpPr txBox="1"/>
          <p:nvPr/>
        </p:nvSpPr>
        <p:spPr>
          <a:xfrm>
            <a:off x="217372" y="2818333"/>
            <a:ext cx="8881099" cy="1938992"/>
          </a:xfrm>
          <a:prstGeom prst="rect">
            <a:avLst/>
          </a:prstGeom>
          <a:noFill/>
        </p:spPr>
        <p:txBody>
          <a:bodyPr wrap="square" rtlCol="0">
            <a:spAutoFit/>
          </a:bodyPr>
          <a:lstStyle/>
          <a:p>
            <a:r>
              <a:rPr lang="en-US" sz="2000" dirty="0">
                <a:solidFill>
                  <a:srgbClr val="FF0000"/>
                </a:solidFill>
                <a:latin typeface="Apple Chancery"/>
                <a:cs typeface="Apple Chancery"/>
              </a:rPr>
              <a:t>What’s more, </a:t>
            </a:r>
            <a:r>
              <a:rPr lang="en-US" sz="2000" dirty="0">
                <a:latin typeface="Times New Roman"/>
                <a:cs typeface="Times New Roman"/>
              </a:rPr>
              <a:t>he surmised that the </a:t>
            </a:r>
            <a:r>
              <a:rPr lang="en-US" sz="2000" i="1" dirty="0">
                <a:solidFill>
                  <a:srgbClr val="0000FF"/>
                </a:solidFill>
                <a:latin typeface="Times New Roman"/>
                <a:cs typeface="Times New Roman"/>
              </a:rPr>
              <a:t>amount </a:t>
            </a:r>
            <a:r>
              <a:rPr lang="en-US" sz="2000" dirty="0">
                <a:solidFill>
                  <a:srgbClr val="0000FF"/>
                </a:solidFill>
                <a:latin typeface="Times New Roman"/>
                <a:cs typeface="Times New Roman"/>
              </a:rPr>
              <a:t>of flux </a:t>
            </a:r>
            <a:r>
              <a:rPr lang="en-US" sz="2000" dirty="0">
                <a:latin typeface="Times New Roman"/>
                <a:cs typeface="Times New Roman"/>
              </a:rPr>
              <a:t>would have to be </a:t>
            </a:r>
            <a:r>
              <a:rPr lang="en-US" sz="2000" dirty="0">
                <a:solidFill>
                  <a:srgbClr val="0000FF"/>
                </a:solidFill>
                <a:latin typeface="Times New Roman"/>
                <a:cs typeface="Times New Roman"/>
              </a:rPr>
              <a:t>proportional to </a:t>
            </a:r>
            <a:r>
              <a:rPr lang="en-US" sz="2000" dirty="0">
                <a:latin typeface="Times New Roman"/>
                <a:cs typeface="Times New Roman"/>
              </a:rPr>
              <a:t>the </a:t>
            </a:r>
            <a:r>
              <a:rPr lang="en-US" sz="2000" i="1" dirty="0">
                <a:solidFill>
                  <a:srgbClr val="0000FF"/>
                </a:solidFill>
                <a:latin typeface="Times New Roman"/>
                <a:cs typeface="Times New Roman"/>
              </a:rPr>
              <a:t>amount of charge </a:t>
            </a:r>
            <a:r>
              <a:rPr lang="en-US" sz="2000" dirty="0">
                <a:solidFill>
                  <a:srgbClr val="0000FF"/>
                </a:solidFill>
                <a:latin typeface="Times New Roman"/>
                <a:cs typeface="Times New Roman"/>
              </a:rPr>
              <a:t>enclosed </a:t>
            </a:r>
            <a:r>
              <a:rPr lang="en-US" sz="2000" dirty="0">
                <a:latin typeface="Times New Roman"/>
                <a:cs typeface="Times New Roman"/>
              </a:rPr>
              <a:t>inside the Gaussian surface.  Noting that the amount of electric field moving through the differential area </a:t>
            </a:r>
            <a:r>
              <a:rPr lang="en-US" sz="2000" dirty="0" err="1">
                <a:latin typeface="Times New Roman"/>
                <a:cs typeface="Times New Roman"/>
              </a:rPr>
              <a:t>dA</a:t>
            </a:r>
            <a:r>
              <a:rPr lang="en-US" sz="2000" dirty="0">
                <a:latin typeface="Times New Roman"/>
                <a:cs typeface="Times New Roman"/>
              </a:rPr>
              <a:t> is the component of E along the line of </a:t>
            </a:r>
            <a:r>
              <a:rPr lang="en-US" sz="2000" dirty="0" err="1">
                <a:latin typeface="Times New Roman"/>
                <a:cs typeface="Times New Roman"/>
              </a:rPr>
              <a:t>dA</a:t>
            </a:r>
            <a:r>
              <a:rPr lang="en-US" sz="2000" dirty="0">
                <a:latin typeface="Times New Roman"/>
                <a:cs typeface="Times New Roman"/>
              </a:rPr>
              <a:t> (or the dot product of the two vectors), and noting that if we do this process for all the differential areas on the surface and sum (that is, integrate), we can write gauss’ Law as:</a:t>
            </a:r>
          </a:p>
        </p:txBody>
      </p:sp>
      <p:graphicFrame>
        <p:nvGraphicFramePr>
          <p:cNvPr id="20" name="Object 6"/>
          <p:cNvGraphicFramePr>
            <a:graphicFrameLocks noChangeAspect="1"/>
          </p:cNvGraphicFramePr>
          <p:nvPr>
            <p:extLst>
              <p:ext uri="{D42A27DB-BD31-4B8C-83A1-F6EECF244321}">
                <p14:modId xmlns:p14="http://schemas.microsoft.com/office/powerpoint/2010/main" val="500960885"/>
              </p:ext>
            </p:extLst>
          </p:nvPr>
        </p:nvGraphicFramePr>
        <p:xfrm>
          <a:off x="2607967" y="4590492"/>
          <a:ext cx="3729038" cy="488950"/>
        </p:xfrm>
        <a:graphic>
          <a:graphicData uri="http://schemas.openxmlformats.org/presentationml/2006/ole">
            <mc:AlternateContent xmlns:mc="http://schemas.openxmlformats.org/markup-compatibility/2006">
              <mc:Choice xmlns:v="urn:schemas-microsoft-com:vml" Requires="v">
                <p:oleObj spid="_x0000_s6187" name="Equation" r:id="rId3" imgW="2247900" imgH="292100" progId="Equation.DSMT4">
                  <p:embed/>
                </p:oleObj>
              </mc:Choice>
              <mc:Fallback>
                <p:oleObj name="Equation" r:id="rId3" imgW="2247900" imgH="292100" progId="Equation.DSMT4">
                  <p:embed/>
                  <p:pic>
                    <p:nvPicPr>
                      <p:cNvPr id="20" name="Object 6"/>
                      <p:cNvPicPr>
                        <a:picLocks noChangeAspect="1" noChangeArrowheads="1"/>
                      </p:cNvPicPr>
                      <p:nvPr/>
                    </p:nvPicPr>
                    <p:blipFill>
                      <a:blip r:embed="rId4"/>
                      <a:srcRect/>
                      <a:stretch>
                        <a:fillRect/>
                      </a:stretch>
                    </p:blipFill>
                    <p:spPr bwMode="auto">
                      <a:xfrm>
                        <a:off x="2607967" y="4590492"/>
                        <a:ext cx="3729038" cy="488950"/>
                      </a:xfrm>
                      <a:prstGeom prst="rect">
                        <a:avLst/>
                      </a:prstGeom>
                      <a:noFill/>
                      <a:ln>
                        <a:noFill/>
                      </a:ln>
                      <a:effectLst/>
                    </p:spPr>
                  </p:pic>
                </p:oleObj>
              </mc:Fallback>
            </mc:AlternateContent>
          </a:graphicData>
        </a:graphic>
      </p:graphicFrame>
      <p:sp>
        <p:nvSpPr>
          <p:cNvPr id="21" name="TextBox 20"/>
          <p:cNvSpPr txBox="1"/>
          <p:nvPr/>
        </p:nvSpPr>
        <p:spPr>
          <a:xfrm>
            <a:off x="165962" y="5174020"/>
            <a:ext cx="6626949" cy="1015663"/>
          </a:xfrm>
          <a:prstGeom prst="rect">
            <a:avLst/>
          </a:prstGeom>
          <a:noFill/>
        </p:spPr>
        <p:txBody>
          <a:bodyPr wrap="square" rtlCol="0">
            <a:spAutoFit/>
          </a:bodyPr>
          <a:lstStyle/>
          <a:p>
            <a:r>
              <a:rPr lang="en-US" sz="2000" dirty="0">
                <a:solidFill>
                  <a:srgbClr val="FF0000"/>
                </a:solidFill>
                <a:latin typeface="Apple Chancery"/>
                <a:cs typeface="Apple Chancery"/>
              </a:rPr>
              <a:t>The proportionality constant </a:t>
            </a:r>
            <a:r>
              <a:rPr lang="en-US" sz="2000" dirty="0">
                <a:latin typeface="Times New Roman"/>
                <a:cs typeface="Times New Roman"/>
              </a:rPr>
              <a:t>that made the relationship into an equality was the inverse of our old friend, the </a:t>
            </a:r>
            <a:r>
              <a:rPr lang="en-US" sz="2000" i="1" dirty="0">
                <a:solidFill>
                  <a:srgbClr val="0000FF"/>
                </a:solidFill>
                <a:latin typeface="Times New Roman"/>
                <a:cs typeface="Times New Roman"/>
              </a:rPr>
              <a:t>permittivity of free space </a:t>
            </a:r>
            <a:r>
              <a:rPr lang="en-US" sz="2000" dirty="0">
                <a:latin typeface="Times New Roman"/>
                <a:cs typeface="Times New Roman"/>
              </a:rPr>
              <a:t>(i.e.,       ), so Gauss’s Law is written as:</a:t>
            </a:r>
          </a:p>
        </p:txBody>
      </p:sp>
      <p:graphicFrame>
        <p:nvGraphicFramePr>
          <p:cNvPr id="22" name="Object 6"/>
          <p:cNvGraphicFramePr>
            <a:graphicFrameLocks noChangeAspect="1"/>
          </p:cNvGraphicFramePr>
          <p:nvPr>
            <p:extLst>
              <p:ext uri="{D42A27DB-BD31-4B8C-83A1-F6EECF244321}">
                <p14:modId xmlns:p14="http://schemas.microsoft.com/office/powerpoint/2010/main" val="370965849"/>
              </p:ext>
            </p:extLst>
          </p:nvPr>
        </p:nvGraphicFramePr>
        <p:xfrm>
          <a:off x="1777999" y="5745017"/>
          <a:ext cx="506412" cy="552450"/>
        </p:xfrm>
        <a:graphic>
          <a:graphicData uri="http://schemas.openxmlformats.org/presentationml/2006/ole">
            <mc:AlternateContent xmlns:mc="http://schemas.openxmlformats.org/markup-compatibility/2006">
              <mc:Choice xmlns:v="urn:schemas-microsoft-com:vml" Requires="v">
                <p:oleObj spid="_x0000_s6188" name="Equation" r:id="rId5" imgW="304800" imgH="330200" progId="Equation.DSMT4">
                  <p:embed/>
                </p:oleObj>
              </mc:Choice>
              <mc:Fallback>
                <p:oleObj name="Equation" r:id="rId5" imgW="304800" imgH="330200" progId="Equation.DSMT4">
                  <p:embed/>
                  <p:pic>
                    <p:nvPicPr>
                      <p:cNvPr id="22" name="Object 6"/>
                      <p:cNvPicPr>
                        <a:picLocks noChangeAspect="1" noChangeArrowheads="1"/>
                      </p:cNvPicPr>
                      <p:nvPr/>
                    </p:nvPicPr>
                    <p:blipFill>
                      <a:blip r:embed="rId6"/>
                      <a:srcRect/>
                      <a:stretch>
                        <a:fillRect/>
                      </a:stretch>
                    </p:blipFill>
                    <p:spPr bwMode="auto">
                      <a:xfrm>
                        <a:off x="1777999" y="5745017"/>
                        <a:ext cx="506412" cy="552450"/>
                      </a:xfrm>
                      <a:prstGeom prst="rect">
                        <a:avLst/>
                      </a:prstGeom>
                      <a:noFill/>
                      <a:ln>
                        <a:noFill/>
                      </a:ln>
                      <a:effectLst/>
                    </p:spPr>
                  </p:pic>
                </p:oleObj>
              </mc:Fallback>
            </mc:AlternateContent>
          </a:graphicData>
        </a:graphic>
      </p:graphicFrame>
      <p:graphicFrame>
        <p:nvGraphicFramePr>
          <p:cNvPr id="23" name="Object 6"/>
          <p:cNvGraphicFramePr>
            <a:graphicFrameLocks noChangeAspect="1"/>
          </p:cNvGraphicFramePr>
          <p:nvPr>
            <p:extLst>
              <p:ext uri="{D42A27DB-BD31-4B8C-83A1-F6EECF244321}">
                <p14:modId xmlns:p14="http://schemas.microsoft.com/office/powerpoint/2010/main" val="2586609596"/>
              </p:ext>
            </p:extLst>
          </p:nvPr>
        </p:nvGraphicFramePr>
        <p:xfrm>
          <a:off x="6395703" y="5812283"/>
          <a:ext cx="2009245" cy="801233"/>
        </p:xfrm>
        <a:graphic>
          <a:graphicData uri="http://schemas.openxmlformats.org/presentationml/2006/ole">
            <mc:AlternateContent xmlns:mc="http://schemas.openxmlformats.org/markup-compatibility/2006">
              <mc:Choice xmlns:v="urn:schemas-microsoft-com:vml" Requires="v">
                <p:oleObj spid="_x0000_s6189" name="Equation" r:id="rId7" imgW="1092200" imgH="431800" progId="Equation.DSMT4">
                  <p:embed/>
                </p:oleObj>
              </mc:Choice>
              <mc:Fallback>
                <p:oleObj name="Equation" r:id="rId7" imgW="1092200" imgH="431800" progId="Equation.DSMT4">
                  <p:embed/>
                  <p:pic>
                    <p:nvPicPr>
                      <p:cNvPr id="23" name="Object 6"/>
                      <p:cNvPicPr>
                        <a:picLocks noChangeAspect="1" noChangeArrowheads="1"/>
                      </p:cNvPicPr>
                      <p:nvPr/>
                    </p:nvPicPr>
                    <p:blipFill>
                      <a:blip r:embed="rId8"/>
                      <a:srcRect/>
                      <a:stretch>
                        <a:fillRect/>
                      </a:stretch>
                    </p:blipFill>
                    <p:spPr bwMode="auto">
                      <a:xfrm>
                        <a:off x="6395703" y="5812283"/>
                        <a:ext cx="2009245" cy="801233"/>
                      </a:xfrm>
                      <a:prstGeom prst="rect">
                        <a:avLst/>
                      </a:prstGeom>
                      <a:noFill/>
                      <a:ln>
                        <a:noFill/>
                      </a:ln>
                      <a:effectLst/>
                    </p:spPr>
                  </p:pic>
                </p:oleObj>
              </mc:Fallback>
            </mc:AlternateContent>
          </a:graphicData>
        </a:graphic>
      </p:graphicFrame>
      <p:sp>
        <p:nvSpPr>
          <p:cNvPr id="15" name="Freeform 14"/>
          <p:cNvSpPr/>
          <p:nvPr/>
        </p:nvSpPr>
        <p:spPr>
          <a:xfrm>
            <a:off x="6337005" y="72345"/>
            <a:ext cx="2658811" cy="2071323"/>
          </a:xfrm>
          <a:custGeom>
            <a:avLst/>
            <a:gdLst>
              <a:gd name="connsiteX0" fmla="*/ 514350 w 2605617"/>
              <a:gd name="connsiteY0" fmla="*/ 889000 h 2029883"/>
              <a:gd name="connsiteX1" fmla="*/ 958850 w 2605617"/>
              <a:gd name="connsiteY1" fmla="*/ 673100 h 2029883"/>
              <a:gd name="connsiteX2" fmla="*/ 1200150 w 2605617"/>
              <a:gd name="connsiteY2" fmla="*/ 292100 h 2029883"/>
              <a:gd name="connsiteX3" fmla="*/ 1454150 w 2605617"/>
              <a:gd name="connsiteY3" fmla="*/ 76200 h 2029883"/>
              <a:gd name="connsiteX4" fmla="*/ 1974850 w 2605617"/>
              <a:gd name="connsiteY4" fmla="*/ 63500 h 2029883"/>
              <a:gd name="connsiteX5" fmla="*/ 2381250 w 2605617"/>
              <a:gd name="connsiteY5" fmla="*/ 457200 h 2029883"/>
              <a:gd name="connsiteX6" fmla="*/ 2571750 w 2605617"/>
              <a:gd name="connsiteY6" fmla="*/ 1168400 h 2029883"/>
              <a:gd name="connsiteX7" fmla="*/ 2584450 w 2605617"/>
              <a:gd name="connsiteY7" fmla="*/ 1765300 h 2029883"/>
              <a:gd name="connsiteX8" fmla="*/ 2470150 w 2605617"/>
              <a:gd name="connsiteY8" fmla="*/ 1981200 h 2029883"/>
              <a:gd name="connsiteX9" fmla="*/ 2152650 w 2605617"/>
              <a:gd name="connsiteY9" fmla="*/ 1981200 h 2029883"/>
              <a:gd name="connsiteX10" fmla="*/ 1670050 w 2605617"/>
              <a:gd name="connsiteY10" fmla="*/ 1689100 h 2029883"/>
              <a:gd name="connsiteX11" fmla="*/ 1136650 w 2605617"/>
              <a:gd name="connsiteY11" fmla="*/ 1524000 h 2029883"/>
              <a:gd name="connsiteX12" fmla="*/ 552450 w 2605617"/>
              <a:gd name="connsiteY12" fmla="*/ 1536700 h 2029883"/>
              <a:gd name="connsiteX13" fmla="*/ 69850 w 2605617"/>
              <a:gd name="connsiteY13" fmla="*/ 1409700 h 2029883"/>
              <a:gd name="connsiteX14" fmla="*/ 133350 w 2605617"/>
              <a:gd name="connsiteY14" fmla="*/ 1079500 h 2029883"/>
              <a:gd name="connsiteX15" fmla="*/ 514350 w 2605617"/>
              <a:gd name="connsiteY15" fmla="*/ 889000 h 2029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05617" h="2029883">
                <a:moveTo>
                  <a:pt x="514350" y="889000"/>
                </a:moveTo>
                <a:cubicBezTo>
                  <a:pt x="651933" y="821267"/>
                  <a:pt x="844550" y="772583"/>
                  <a:pt x="958850" y="673100"/>
                </a:cubicBezTo>
                <a:cubicBezTo>
                  <a:pt x="1073150" y="573617"/>
                  <a:pt x="1117600" y="391583"/>
                  <a:pt x="1200150" y="292100"/>
                </a:cubicBezTo>
                <a:cubicBezTo>
                  <a:pt x="1282700" y="192617"/>
                  <a:pt x="1325033" y="114300"/>
                  <a:pt x="1454150" y="76200"/>
                </a:cubicBezTo>
                <a:cubicBezTo>
                  <a:pt x="1583267" y="38100"/>
                  <a:pt x="1820333" y="0"/>
                  <a:pt x="1974850" y="63500"/>
                </a:cubicBezTo>
                <a:cubicBezTo>
                  <a:pt x="2129367" y="127000"/>
                  <a:pt x="2281767" y="273050"/>
                  <a:pt x="2381250" y="457200"/>
                </a:cubicBezTo>
                <a:cubicBezTo>
                  <a:pt x="2480733" y="641350"/>
                  <a:pt x="2537883" y="950383"/>
                  <a:pt x="2571750" y="1168400"/>
                </a:cubicBezTo>
                <a:cubicBezTo>
                  <a:pt x="2605617" y="1386417"/>
                  <a:pt x="2601383" y="1629833"/>
                  <a:pt x="2584450" y="1765300"/>
                </a:cubicBezTo>
                <a:cubicBezTo>
                  <a:pt x="2567517" y="1900767"/>
                  <a:pt x="2542117" y="1945217"/>
                  <a:pt x="2470150" y="1981200"/>
                </a:cubicBezTo>
                <a:cubicBezTo>
                  <a:pt x="2398183" y="2017183"/>
                  <a:pt x="2286000" y="2029883"/>
                  <a:pt x="2152650" y="1981200"/>
                </a:cubicBezTo>
                <a:cubicBezTo>
                  <a:pt x="2019300" y="1932517"/>
                  <a:pt x="1839383" y="1765300"/>
                  <a:pt x="1670050" y="1689100"/>
                </a:cubicBezTo>
                <a:cubicBezTo>
                  <a:pt x="1500717" y="1612900"/>
                  <a:pt x="1322917" y="1549400"/>
                  <a:pt x="1136650" y="1524000"/>
                </a:cubicBezTo>
                <a:cubicBezTo>
                  <a:pt x="950383" y="1498600"/>
                  <a:pt x="730250" y="1555750"/>
                  <a:pt x="552450" y="1536700"/>
                </a:cubicBezTo>
                <a:cubicBezTo>
                  <a:pt x="374650" y="1517650"/>
                  <a:pt x="139700" y="1485900"/>
                  <a:pt x="69850" y="1409700"/>
                </a:cubicBezTo>
                <a:cubicBezTo>
                  <a:pt x="0" y="1333500"/>
                  <a:pt x="59267" y="1166283"/>
                  <a:pt x="133350" y="1079500"/>
                </a:cubicBezTo>
                <a:cubicBezTo>
                  <a:pt x="207433" y="992717"/>
                  <a:pt x="376767" y="956733"/>
                  <a:pt x="514350" y="889000"/>
                </a:cubicBezTo>
                <a:close/>
              </a:path>
            </a:pathLst>
          </a:custGeom>
          <a:noFill/>
          <a:ln w="28575"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Cube 16"/>
          <p:cNvSpPr/>
          <p:nvPr/>
        </p:nvSpPr>
        <p:spPr>
          <a:xfrm>
            <a:off x="7017367" y="1277557"/>
            <a:ext cx="207349" cy="181430"/>
          </a:xfrm>
          <a:prstGeom prst="cube">
            <a:avLst/>
          </a:prstGeom>
          <a:solidFill>
            <a:srgbClr val="FF0000"/>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0" name="Straight Arrow Connector 29"/>
          <p:cNvCxnSpPr/>
          <p:nvPr/>
        </p:nvCxnSpPr>
        <p:spPr>
          <a:xfrm flipV="1">
            <a:off x="7127525" y="1208441"/>
            <a:ext cx="1220328" cy="182509"/>
          </a:xfrm>
          <a:prstGeom prst="straightConnector1">
            <a:avLst/>
          </a:prstGeom>
          <a:ln w="12700" cap="flat" cmpd="sng" algn="ctr">
            <a:solidFill>
              <a:srgbClr val="00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grpSp>
        <p:nvGrpSpPr>
          <p:cNvPr id="2" name="Group 35"/>
          <p:cNvGrpSpPr/>
          <p:nvPr/>
        </p:nvGrpSpPr>
        <p:grpSpPr>
          <a:xfrm>
            <a:off x="7816847" y="1120382"/>
            <a:ext cx="218928" cy="301634"/>
            <a:chOff x="7105650" y="1367367"/>
            <a:chExt cx="285750" cy="393700"/>
          </a:xfrm>
        </p:grpSpPr>
        <p:sp>
          <p:nvSpPr>
            <p:cNvPr id="26" name="Freeform 25"/>
            <p:cNvSpPr/>
            <p:nvPr/>
          </p:nvSpPr>
          <p:spPr>
            <a:xfrm rot="2607034">
              <a:off x="7105650" y="1367367"/>
              <a:ext cx="285750" cy="393700"/>
            </a:xfrm>
            <a:custGeom>
              <a:avLst/>
              <a:gdLst>
                <a:gd name="connsiteX0" fmla="*/ 25400 w 285750"/>
                <a:gd name="connsiteY0" fmla="*/ 93133 h 393700"/>
                <a:gd name="connsiteX1" fmla="*/ 203200 w 285750"/>
                <a:gd name="connsiteY1" fmla="*/ 42333 h 393700"/>
                <a:gd name="connsiteX2" fmla="*/ 260350 w 285750"/>
                <a:gd name="connsiteY2" fmla="*/ 347133 h 393700"/>
                <a:gd name="connsiteX3" fmla="*/ 50800 w 285750"/>
                <a:gd name="connsiteY3" fmla="*/ 321733 h 393700"/>
                <a:gd name="connsiteX4" fmla="*/ 25400 w 285750"/>
                <a:gd name="connsiteY4" fmla="*/ 93133 h 393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0" h="393700">
                  <a:moveTo>
                    <a:pt x="25400" y="93133"/>
                  </a:moveTo>
                  <a:cubicBezTo>
                    <a:pt x="50800" y="46566"/>
                    <a:pt x="164042" y="0"/>
                    <a:pt x="203200" y="42333"/>
                  </a:cubicBezTo>
                  <a:cubicBezTo>
                    <a:pt x="242358" y="84666"/>
                    <a:pt x="285750" y="300566"/>
                    <a:pt x="260350" y="347133"/>
                  </a:cubicBezTo>
                  <a:cubicBezTo>
                    <a:pt x="234950" y="393700"/>
                    <a:pt x="91017" y="363008"/>
                    <a:pt x="50800" y="321733"/>
                  </a:cubicBezTo>
                  <a:cubicBezTo>
                    <a:pt x="10583" y="280458"/>
                    <a:pt x="0" y="139700"/>
                    <a:pt x="25400" y="93133"/>
                  </a:cubicBezTo>
                  <a:close/>
                </a:path>
              </a:pathLst>
            </a:custGeom>
            <a:noFill/>
            <a:ln w="28575"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Freeform 26"/>
            <p:cNvSpPr/>
            <p:nvPr/>
          </p:nvSpPr>
          <p:spPr>
            <a:xfrm>
              <a:off x="7106708" y="1525058"/>
              <a:ext cx="159279" cy="93663"/>
            </a:xfrm>
            <a:custGeom>
              <a:avLst/>
              <a:gdLst>
                <a:gd name="connsiteX0" fmla="*/ 21167 w 159279"/>
                <a:gd name="connsiteY0" fmla="*/ 24342 h 93663"/>
                <a:gd name="connsiteX1" fmla="*/ 17992 w 159279"/>
                <a:gd name="connsiteY1" fmla="*/ 84667 h 93663"/>
                <a:gd name="connsiteX2" fmla="*/ 129117 w 159279"/>
                <a:gd name="connsiteY2" fmla="*/ 78317 h 93663"/>
                <a:gd name="connsiteX3" fmla="*/ 141817 w 159279"/>
                <a:gd name="connsiteY3" fmla="*/ 8467 h 93663"/>
                <a:gd name="connsiteX4" fmla="*/ 21167 w 159279"/>
                <a:gd name="connsiteY4" fmla="*/ 24342 h 936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279" h="93663">
                  <a:moveTo>
                    <a:pt x="21167" y="24342"/>
                  </a:moveTo>
                  <a:cubicBezTo>
                    <a:pt x="530" y="37042"/>
                    <a:pt x="0" y="75671"/>
                    <a:pt x="17992" y="84667"/>
                  </a:cubicBezTo>
                  <a:cubicBezTo>
                    <a:pt x="35984" y="93663"/>
                    <a:pt x="108480" y="91017"/>
                    <a:pt x="129117" y="78317"/>
                  </a:cubicBezTo>
                  <a:cubicBezTo>
                    <a:pt x="149754" y="65617"/>
                    <a:pt x="159279" y="16934"/>
                    <a:pt x="141817" y="8467"/>
                  </a:cubicBezTo>
                  <a:cubicBezTo>
                    <a:pt x="124355" y="0"/>
                    <a:pt x="41804" y="11642"/>
                    <a:pt x="21167" y="24342"/>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33" name="Straight Arrow Connector 32"/>
          <p:cNvCxnSpPr>
            <a:stCxn id="27" idx="2"/>
          </p:cNvCxnSpPr>
          <p:nvPr/>
        </p:nvCxnSpPr>
        <p:spPr>
          <a:xfrm>
            <a:off x="7916581" y="1301200"/>
            <a:ext cx="417093" cy="177247"/>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34" name="Object 2"/>
          <p:cNvGraphicFramePr>
            <a:graphicFrameLocks noChangeAspect="1"/>
          </p:cNvGraphicFramePr>
          <p:nvPr>
            <p:extLst>
              <p:ext uri="{D42A27DB-BD31-4B8C-83A1-F6EECF244321}">
                <p14:modId xmlns:p14="http://schemas.microsoft.com/office/powerpoint/2010/main" val="3150611057"/>
              </p:ext>
            </p:extLst>
          </p:nvPr>
        </p:nvGraphicFramePr>
        <p:xfrm>
          <a:off x="7916581" y="1390950"/>
          <a:ext cx="317446" cy="263931"/>
        </p:xfrm>
        <a:graphic>
          <a:graphicData uri="http://schemas.openxmlformats.org/presentationml/2006/ole">
            <mc:AlternateContent xmlns:mc="http://schemas.openxmlformats.org/markup-compatibility/2006">
              <mc:Choice xmlns:v="urn:schemas-microsoft-com:vml" Requires="v">
                <p:oleObj spid="_x0000_s6190" name="Equation" r:id="rId9" imgW="228600" imgH="190500" progId="Equation.DSMT4">
                  <p:embed/>
                </p:oleObj>
              </mc:Choice>
              <mc:Fallback>
                <p:oleObj name="Equation" r:id="rId9" imgW="228600" imgH="190500" progId="Equation.DSMT4">
                  <p:embed/>
                  <p:pic>
                    <p:nvPicPr>
                      <p:cNvPr id="34" name="Object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16581" y="1390950"/>
                        <a:ext cx="317446" cy="263931"/>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5" name="Object 2"/>
          <p:cNvGraphicFramePr>
            <a:graphicFrameLocks noChangeAspect="1"/>
          </p:cNvGraphicFramePr>
          <p:nvPr>
            <p:extLst>
              <p:ext uri="{D42A27DB-BD31-4B8C-83A1-F6EECF244321}">
                <p14:modId xmlns:p14="http://schemas.microsoft.com/office/powerpoint/2010/main" val="1107949689"/>
              </p:ext>
            </p:extLst>
          </p:nvPr>
        </p:nvGraphicFramePr>
        <p:xfrm>
          <a:off x="8101453" y="924157"/>
          <a:ext cx="194603" cy="263931"/>
        </p:xfrm>
        <a:graphic>
          <a:graphicData uri="http://schemas.openxmlformats.org/presentationml/2006/ole">
            <mc:AlternateContent xmlns:mc="http://schemas.openxmlformats.org/markup-compatibility/2006">
              <mc:Choice xmlns:v="urn:schemas-microsoft-com:vml" Requires="v">
                <p:oleObj spid="_x0000_s6191" name="Equation" r:id="rId11" imgW="139700" imgH="190500" progId="Equation.DSMT4">
                  <p:embed/>
                </p:oleObj>
              </mc:Choice>
              <mc:Fallback>
                <p:oleObj name="Equation" r:id="rId11" imgW="139700" imgH="190500" progId="Equation.DSMT4">
                  <p:embed/>
                  <p:pic>
                    <p:nvPicPr>
                      <p:cNvPr id="35" name="Object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101453" y="924157"/>
                        <a:ext cx="194603" cy="263931"/>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4" name="Object 2"/>
          <p:cNvGraphicFramePr>
            <a:graphicFrameLocks noChangeAspect="1"/>
          </p:cNvGraphicFramePr>
          <p:nvPr>
            <p:extLst>
              <p:ext uri="{D42A27DB-BD31-4B8C-83A1-F6EECF244321}">
                <p14:modId xmlns:p14="http://schemas.microsoft.com/office/powerpoint/2010/main" val="1346840961"/>
              </p:ext>
            </p:extLst>
          </p:nvPr>
        </p:nvGraphicFramePr>
        <p:xfrm>
          <a:off x="6831669" y="1093219"/>
          <a:ext cx="177575" cy="228658"/>
        </p:xfrm>
        <a:graphic>
          <a:graphicData uri="http://schemas.openxmlformats.org/presentationml/2006/ole">
            <mc:AlternateContent xmlns:mc="http://schemas.openxmlformats.org/markup-compatibility/2006">
              <mc:Choice xmlns:v="urn:schemas-microsoft-com:vml" Requires="v">
                <p:oleObj spid="_x0000_s6192" name="Equation" r:id="rId13" imgW="127000" imgH="165100" progId="Equation.DSMT4">
                  <p:embed/>
                </p:oleObj>
              </mc:Choice>
              <mc:Fallback>
                <p:oleObj name="Equation" r:id="rId13" imgW="127000" imgH="165100" progId="Equation.DSMT4">
                  <p:embed/>
                  <p:pic>
                    <p:nvPicPr>
                      <p:cNvPr id="14" name="Object 2"/>
                      <p:cNvPicPr>
                        <a:picLocks noChangeAspect="1" noChangeArrowheads="1"/>
                      </p:cNvPicPr>
                      <p:nvPr/>
                    </p:nvPicPr>
                    <p:blipFill>
                      <a:blip r:embed="rId14"/>
                      <a:srcRect/>
                      <a:stretch>
                        <a:fillRect/>
                      </a:stretch>
                    </p:blipFill>
                    <p:spPr bwMode="auto">
                      <a:xfrm>
                        <a:off x="6831669" y="1093219"/>
                        <a:ext cx="177575" cy="22865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Box 2"/>
          <p:cNvSpPr txBox="1"/>
          <p:nvPr/>
        </p:nvSpPr>
        <p:spPr>
          <a:xfrm>
            <a:off x="6556601" y="149453"/>
            <a:ext cx="1077214" cy="235804"/>
          </a:xfrm>
          <a:prstGeom prst="rect">
            <a:avLst/>
          </a:prstGeom>
          <a:noFill/>
        </p:spPr>
        <p:txBody>
          <a:bodyPr wrap="none" rtlCol="0">
            <a:spAutoFit/>
          </a:bodyPr>
          <a:lstStyle/>
          <a:p>
            <a:r>
              <a:rPr lang="en-US" sz="1400" dirty="0">
                <a:solidFill>
                  <a:srgbClr val="FF0000"/>
                </a:solidFill>
                <a:latin typeface="Times New Roman"/>
                <a:cs typeface="Times New Roman"/>
              </a:rPr>
              <a:t>Gaussian surface</a:t>
            </a:r>
          </a:p>
        </p:txBody>
      </p:sp>
      <p:sp>
        <p:nvSpPr>
          <p:cNvPr id="24" name="TextBox 23">
            <a:extLst>
              <a:ext uri="{FF2B5EF4-FFF2-40B4-BE49-F238E27FC236}">
                <a16:creationId xmlns:a16="http://schemas.microsoft.com/office/drawing/2014/main" id="{1D982742-ACFD-2A49-A743-DCFF1FA9505B}"/>
              </a:ext>
            </a:extLst>
          </p:cNvPr>
          <p:cNvSpPr txBox="1"/>
          <p:nvPr/>
        </p:nvSpPr>
        <p:spPr>
          <a:xfrm>
            <a:off x="8576840" y="6317938"/>
            <a:ext cx="505267" cy="276999"/>
          </a:xfrm>
          <a:prstGeom prst="rect">
            <a:avLst/>
          </a:prstGeom>
          <a:noFill/>
        </p:spPr>
        <p:txBody>
          <a:bodyPr wrap="none" rtlCol="0">
            <a:spAutoFit/>
          </a:bodyPr>
          <a:lstStyle/>
          <a:p>
            <a:r>
              <a:rPr lang="en-US" sz="1200" dirty="0">
                <a:latin typeface="Times New Roman" panose="02020603050405020304" pitchFamily="18" charset="0"/>
                <a:cs typeface="Times New Roman" panose="02020603050405020304" pitchFamily="18" charset="0"/>
              </a:rPr>
              <a:t>17.)  </a:t>
            </a:r>
          </a:p>
        </p:txBody>
      </p:sp>
    </p:spTree>
    <p:extLst>
      <p:ext uri="{BB962C8B-B14F-4D97-AF65-F5344CB8AC3E}">
        <p14:creationId xmlns:p14="http://schemas.microsoft.com/office/powerpoint/2010/main" val="3331446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dissolve">
                                      <p:cBhvr>
                                        <p:cTn id="12" dur="500"/>
                                        <p:tgtEl>
                                          <p:spTgt spid="33"/>
                                        </p:tgtEl>
                                      </p:cBhvr>
                                    </p:animEffect>
                                  </p:childTnLst>
                                </p:cTn>
                              </p:par>
                              <p:par>
                                <p:cTn id="13" presetID="9"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dissolve">
                                      <p:cBhvr>
                                        <p:cTn id="15" dur="500"/>
                                        <p:tgtEl>
                                          <p:spTgt spid="34"/>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dissolve">
                                      <p:cBhvr>
                                        <p:cTn id="20" dur="500"/>
                                        <p:tgtEl>
                                          <p:spTgt spid="30"/>
                                        </p:tgtEl>
                                      </p:cBhvr>
                                    </p:animEffect>
                                  </p:childTnLst>
                                </p:cTn>
                              </p:par>
                              <p:par>
                                <p:cTn id="21" presetID="9" presetClass="entr" presetSubtype="0" fill="hold" nodeType="with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dissolve">
                                      <p:cBhvr>
                                        <p:cTn id="23" dur="500"/>
                                        <p:tgtEl>
                                          <p:spTgt spid="35"/>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1"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dissolve">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19">
                                            <p:txEl>
                                              <p:pRg st="0" end="0"/>
                                            </p:txEl>
                                          </p:spTgt>
                                        </p:tgtEl>
                                        <p:attrNameLst>
                                          <p:attrName>style.visibility</p:attrName>
                                        </p:attrNameLst>
                                      </p:cBhvr>
                                      <p:to>
                                        <p:strVal val="visible"/>
                                      </p:to>
                                    </p:set>
                                    <p:animEffect transition="in" filter="dissolve">
                                      <p:cBhvr>
                                        <p:cTn id="33" dur="500"/>
                                        <p:tgtEl>
                                          <p:spTgt spid="19">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dissolve">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dissolve">
                                      <p:cBhvr>
                                        <p:cTn id="43" dur="500"/>
                                        <p:tgtEl>
                                          <p:spTgt spid="22"/>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dissolve">
                                      <p:cBhvr>
                                        <p:cTn id="46" dur="500"/>
                                        <p:tgtEl>
                                          <p:spTgt spid="21"/>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dissolve">
                                      <p:cBhvr>
                                        <p:cTn id="5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1"/>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90641" y="701812"/>
            <a:ext cx="5700431" cy="1015663"/>
          </a:xfrm>
          <a:prstGeom prst="rect">
            <a:avLst/>
          </a:prstGeom>
          <a:noFill/>
        </p:spPr>
        <p:txBody>
          <a:bodyPr wrap="square" rtlCol="0">
            <a:spAutoFit/>
          </a:bodyPr>
          <a:lstStyle/>
          <a:p>
            <a:r>
              <a:rPr lang="en-US" sz="2000" dirty="0">
                <a:solidFill>
                  <a:srgbClr val="FF0000"/>
                </a:solidFill>
                <a:latin typeface="Apple Chancery"/>
                <a:cs typeface="Apple Chancery"/>
              </a:rPr>
              <a:t>The big point </a:t>
            </a:r>
            <a:r>
              <a:rPr lang="en-US" sz="2000" dirty="0">
                <a:latin typeface="Times New Roman"/>
                <a:cs typeface="Times New Roman"/>
              </a:rPr>
              <a:t>for the Honors class is that </a:t>
            </a:r>
            <a:r>
              <a:rPr lang="en-US" sz="2000" dirty="0">
                <a:solidFill>
                  <a:srgbClr val="1D46D1"/>
                </a:solidFill>
                <a:latin typeface="Times New Roman"/>
                <a:cs typeface="Times New Roman"/>
              </a:rPr>
              <a:t>for an electric field to exist at a point on a close surface</a:t>
            </a:r>
            <a:r>
              <a:rPr lang="en-US" sz="2000" dirty="0">
                <a:latin typeface="Times New Roman"/>
                <a:cs typeface="Times New Roman"/>
              </a:rPr>
              <a:t>, there </a:t>
            </a:r>
            <a:r>
              <a:rPr lang="en-US" sz="2000" dirty="0">
                <a:solidFill>
                  <a:srgbClr val="1D46D1"/>
                </a:solidFill>
                <a:latin typeface="Times New Roman"/>
                <a:cs typeface="Times New Roman"/>
              </a:rPr>
              <a:t>MUST be charge enclosed </a:t>
            </a:r>
            <a:r>
              <a:rPr lang="en-US" sz="2000" dirty="0">
                <a:latin typeface="Times New Roman"/>
                <a:cs typeface="Times New Roman"/>
              </a:rPr>
              <a:t>inside the surface.  </a:t>
            </a:r>
          </a:p>
        </p:txBody>
      </p:sp>
      <p:sp>
        <p:nvSpPr>
          <p:cNvPr id="10" name="Rectangle 9"/>
          <p:cNvSpPr/>
          <p:nvPr/>
        </p:nvSpPr>
        <p:spPr>
          <a:xfrm>
            <a:off x="0" y="0"/>
            <a:ext cx="9144000" cy="6858000"/>
          </a:xfrm>
          <a:prstGeom prst="rect">
            <a:avLst/>
          </a:prstGeom>
          <a:no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242748" y="1780543"/>
            <a:ext cx="5607409" cy="4093428"/>
          </a:xfrm>
          <a:prstGeom prst="rect">
            <a:avLst/>
          </a:prstGeom>
          <a:noFill/>
        </p:spPr>
        <p:txBody>
          <a:bodyPr wrap="square" rtlCol="0">
            <a:spAutoFit/>
          </a:bodyPr>
          <a:lstStyle/>
          <a:p>
            <a:r>
              <a:rPr lang="en-US" sz="2000" dirty="0">
                <a:solidFill>
                  <a:srgbClr val="FF0000"/>
                </a:solidFill>
                <a:latin typeface="Apple Chancery"/>
                <a:cs typeface="Apple Chancery"/>
              </a:rPr>
              <a:t>How is this useful? </a:t>
            </a:r>
            <a:r>
              <a:rPr lang="en-US" sz="2000" dirty="0">
                <a:latin typeface="Times New Roman"/>
                <a:cs typeface="Times New Roman"/>
              </a:rPr>
              <a:t>You won’t be tested on this, but let’s say you have a point charge sitting in space.  You put a spherical Gaussian surface around the charge with the charge at the center.  The magnitude of the electric field will be the same at every point on the surface, so it can be pulled out of the integral.  The angle between the </a:t>
            </a:r>
            <a:r>
              <a:rPr lang="en-US" sz="2000" dirty="0" err="1">
                <a:latin typeface="Times New Roman"/>
                <a:cs typeface="Times New Roman"/>
              </a:rPr>
              <a:t>dA</a:t>
            </a:r>
            <a:r>
              <a:rPr lang="en-US" sz="2000" dirty="0">
                <a:latin typeface="Times New Roman"/>
                <a:cs typeface="Times New Roman"/>
              </a:rPr>
              <a:t> (always defined as outward from the surface) and E evaluated on the surface will always be zero, so the cosine of the angle between the two vectors in the dot product will be one).  With the integral of </a:t>
            </a:r>
            <a:r>
              <a:rPr lang="en-US" sz="2000" dirty="0" err="1">
                <a:latin typeface="Times New Roman"/>
                <a:cs typeface="Times New Roman"/>
              </a:rPr>
              <a:t>dA</a:t>
            </a:r>
            <a:r>
              <a:rPr lang="en-US" sz="2000" dirty="0">
                <a:latin typeface="Times New Roman"/>
                <a:cs typeface="Times New Roman"/>
              </a:rPr>
              <a:t> simply being the sum of all the </a:t>
            </a:r>
            <a:r>
              <a:rPr lang="en-US" sz="2000" dirty="0" err="1">
                <a:latin typeface="Times New Roman"/>
                <a:cs typeface="Times New Roman"/>
              </a:rPr>
              <a:t>dA’s</a:t>
            </a:r>
            <a:r>
              <a:rPr lang="en-US" sz="2000" dirty="0">
                <a:latin typeface="Times New Roman"/>
                <a:cs typeface="Times New Roman"/>
              </a:rPr>
              <a:t>, or the surface area of the sphere, the math becomes:</a:t>
            </a:r>
          </a:p>
        </p:txBody>
      </p:sp>
      <p:graphicFrame>
        <p:nvGraphicFramePr>
          <p:cNvPr id="23" name="Object 6"/>
          <p:cNvGraphicFramePr>
            <a:graphicFrameLocks noChangeAspect="1"/>
          </p:cNvGraphicFramePr>
          <p:nvPr>
            <p:extLst>
              <p:ext uri="{D42A27DB-BD31-4B8C-83A1-F6EECF244321}">
                <p14:modId xmlns:p14="http://schemas.microsoft.com/office/powerpoint/2010/main" val="4045962045"/>
              </p:ext>
            </p:extLst>
          </p:nvPr>
        </p:nvGraphicFramePr>
        <p:xfrm>
          <a:off x="6159195" y="2660754"/>
          <a:ext cx="2219325" cy="2824162"/>
        </p:xfrm>
        <a:graphic>
          <a:graphicData uri="http://schemas.openxmlformats.org/presentationml/2006/ole">
            <mc:AlternateContent xmlns:mc="http://schemas.openxmlformats.org/markup-compatibility/2006">
              <mc:Choice xmlns:v="urn:schemas-microsoft-com:vml" Requires="v">
                <p:oleObj spid="_x0000_s7199" name="Equation" r:id="rId3" imgW="1206500" imgH="1524000" progId="Equation.DSMT4">
                  <p:embed/>
                </p:oleObj>
              </mc:Choice>
              <mc:Fallback>
                <p:oleObj name="Equation" r:id="rId3" imgW="1206500" imgH="1524000" progId="Equation.DSMT4">
                  <p:embed/>
                  <p:pic>
                    <p:nvPicPr>
                      <p:cNvPr id="23" name="Object 6"/>
                      <p:cNvPicPr>
                        <a:picLocks noChangeAspect="1" noChangeArrowheads="1"/>
                      </p:cNvPicPr>
                      <p:nvPr/>
                    </p:nvPicPr>
                    <p:blipFill>
                      <a:blip r:embed="rId4"/>
                      <a:srcRect/>
                      <a:stretch>
                        <a:fillRect/>
                      </a:stretch>
                    </p:blipFill>
                    <p:spPr bwMode="auto">
                      <a:xfrm>
                        <a:off x="6159195" y="2660754"/>
                        <a:ext cx="2219325" cy="2824162"/>
                      </a:xfrm>
                      <a:prstGeom prst="rect">
                        <a:avLst/>
                      </a:prstGeom>
                      <a:noFill/>
                      <a:ln>
                        <a:noFill/>
                      </a:ln>
                      <a:effectLst/>
                    </p:spPr>
                  </p:pic>
                </p:oleObj>
              </mc:Fallback>
            </mc:AlternateContent>
          </a:graphicData>
        </a:graphic>
      </p:graphicFrame>
      <p:grpSp>
        <p:nvGrpSpPr>
          <p:cNvPr id="4" name="Group 3">
            <a:extLst>
              <a:ext uri="{FF2B5EF4-FFF2-40B4-BE49-F238E27FC236}">
                <a16:creationId xmlns:a16="http://schemas.microsoft.com/office/drawing/2014/main" id="{20318201-41C3-D440-8C8E-14550C5B118D}"/>
              </a:ext>
            </a:extLst>
          </p:cNvPr>
          <p:cNvGrpSpPr/>
          <p:nvPr/>
        </p:nvGrpSpPr>
        <p:grpSpPr>
          <a:xfrm>
            <a:off x="6337005" y="72345"/>
            <a:ext cx="2658811" cy="2071323"/>
            <a:chOff x="5009028" y="24846"/>
            <a:chExt cx="3470339" cy="2703537"/>
          </a:xfrm>
        </p:grpSpPr>
        <p:sp>
          <p:nvSpPr>
            <p:cNvPr id="15" name="Freeform 14"/>
            <p:cNvSpPr/>
            <p:nvPr/>
          </p:nvSpPr>
          <p:spPr>
            <a:xfrm>
              <a:off x="5009028" y="24846"/>
              <a:ext cx="3470339" cy="2703537"/>
            </a:xfrm>
            <a:custGeom>
              <a:avLst/>
              <a:gdLst>
                <a:gd name="connsiteX0" fmla="*/ 514350 w 2605617"/>
                <a:gd name="connsiteY0" fmla="*/ 889000 h 2029883"/>
                <a:gd name="connsiteX1" fmla="*/ 958850 w 2605617"/>
                <a:gd name="connsiteY1" fmla="*/ 673100 h 2029883"/>
                <a:gd name="connsiteX2" fmla="*/ 1200150 w 2605617"/>
                <a:gd name="connsiteY2" fmla="*/ 292100 h 2029883"/>
                <a:gd name="connsiteX3" fmla="*/ 1454150 w 2605617"/>
                <a:gd name="connsiteY3" fmla="*/ 76200 h 2029883"/>
                <a:gd name="connsiteX4" fmla="*/ 1974850 w 2605617"/>
                <a:gd name="connsiteY4" fmla="*/ 63500 h 2029883"/>
                <a:gd name="connsiteX5" fmla="*/ 2381250 w 2605617"/>
                <a:gd name="connsiteY5" fmla="*/ 457200 h 2029883"/>
                <a:gd name="connsiteX6" fmla="*/ 2571750 w 2605617"/>
                <a:gd name="connsiteY6" fmla="*/ 1168400 h 2029883"/>
                <a:gd name="connsiteX7" fmla="*/ 2584450 w 2605617"/>
                <a:gd name="connsiteY7" fmla="*/ 1765300 h 2029883"/>
                <a:gd name="connsiteX8" fmla="*/ 2470150 w 2605617"/>
                <a:gd name="connsiteY8" fmla="*/ 1981200 h 2029883"/>
                <a:gd name="connsiteX9" fmla="*/ 2152650 w 2605617"/>
                <a:gd name="connsiteY9" fmla="*/ 1981200 h 2029883"/>
                <a:gd name="connsiteX10" fmla="*/ 1670050 w 2605617"/>
                <a:gd name="connsiteY10" fmla="*/ 1689100 h 2029883"/>
                <a:gd name="connsiteX11" fmla="*/ 1136650 w 2605617"/>
                <a:gd name="connsiteY11" fmla="*/ 1524000 h 2029883"/>
                <a:gd name="connsiteX12" fmla="*/ 552450 w 2605617"/>
                <a:gd name="connsiteY12" fmla="*/ 1536700 h 2029883"/>
                <a:gd name="connsiteX13" fmla="*/ 69850 w 2605617"/>
                <a:gd name="connsiteY13" fmla="*/ 1409700 h 2029883"/>
                <a:gd name="connsiteX14" fmla="*/ 133350 w 2605617"/>
                <a:gd name="connsiteY14" fmla="*/ 1079500 h 2029883"/>
                <a:gd name="connsiteX15" fmla="*/ 514350 w 2605617"/>
                <a:gd name="connsiteY15" fmla="*/ 889000 h 2029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05617" h="2029883">
                  <a:moveTo>
                    <a:pt x="514350" y="889000"/>
                  </a:moveTo>
                  <a:cubicBezTo>
                    <a:pt x="651933" y="821267"/>
                    <a:pt x="844550" y="772583"/>
                    <a:pt x="958850" y="673100"/>
                  </a:cubicBezTo>
                  <a:cubicBezTo>
                    <a:pt x="1073150" y="573617"/>
                    <a:pt x="1117600" y="391583"/>
                    <a:pt x="1200150" y="292100"/>
                  </a:cubicBezTo>
                  <a:cubicBezTo>
                    <a:pt x="1282700" y="192617"/>
                    <a:pt x="1325033" y="114300"/>
                    <a:pt x="1454150" y="76200"/>
                  </a:cubicBezTo>
                  <a:cubicBezTo>
                    <a:pt x="1583267" y="38100"/>
                    <a:pt x="1820333" y="0"/>
                    <a:pt x="1974850" y="63500"/>
                  </a:cubicBezTo>
                  <a:cubicBezTo>
                    <a:pt x="2129367" y="127000"/>
                    <a:pt x="2281767" y="273050"/>
                    <a:pt x="2381250" y="457200"/>
                  </a:cubicBezTo>
                  <a:cubicBezTo>
                    <a:pt x="2480733" y="641350"/>
                    <a:pt x="2537883" y="950383"/>
                    <a:pt x="2571750" y="1168400"/>
                  </a:cubicBezTo>
                  <a:cubicBezTo>
                    <a:pt x="2605617" y="1386417"/>
                    <a:pt x="2601383" y="1629833"/>
                    <a:pt x="2584450" y="1765300"/>
                  </a:cubicBezTo>
                  <a:cubicBezTo>
                    <a:pt x="2567517" y="1900767"/>
                    <a:pt x="2542117" y="1945217"/>
                    <a:pt x="2470150" y="1981200"/>
                  </a:cubicBezTo>
                  <a:cubicBezTo>
                    <a:pt x="2398183" y="2017183"/>
                    <a:pt x="2286000" y="2029883"/>
                    <a:pt x="2152650" y="1981200"/>
                  </a:cubicBezTo>
                  <a:cubicBezTo>
                    <a:pt x="2019300" y="1932517"/>
                    <a:pt x="1839383" y="1765300"/>
                    <a:pt x="1670050" y="1689100"/>
                  </a:cubicBezTo>
                  <a:cubicBezTo>
                    <a:pt x="1500717" y="1612900"/>
                    <a:pt x="1322917" y="1549400"/>
                    <a:pt x="1136650" y="1524000"/>
                  </a:cubicBezTo>
                  <a:cubicBezTo>
                    <a:pt x="950383" y="1498600"/>
                    <a:pt x="730250" y="1555750"/>
                    <a:pt x="552450" y="1536700"/>
                  </a:cubicBezTo>
                  <a:cubicBezTo>
                    <a:pt x="374650" y="1517650"/>
                    <a:pt x="139700" y="1485900"/>
                    <a:pt x="69850" y="1409700"/>
                  </a:cubicBezTo>
                  <a:cubicBezTo>
                    <a:pt x="0" y="1333500"/>
                    <a:pt x="59267" y="1166283"/>
                    <a:pt x="133350" y="1079500"/>
                  </a:cubicBezTo>
                  <a:cubicBezTo>
                    <a:pt x="207433" y="992717"/>
                    <a:pt x="376767" y="956733"/>
                    <a:pt x="514350" y="889000"/>
                  </a:cubicBezTo>
                  <a:close/>
                </a:path>
              </a:pathLst>
            </a:custGeom>
            <a:noFill/>
            <a:ln w="28575"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Cube 16"/>
            <p:cNvSpPr/>
            <p:nvPr/>
          </p:nvSpPr>
          <p:spPr>
            <a:xfrm>
              <a:off x="5897051" y="1597916"/>
              <a:ext cx="270636" cy="236806"/>
            </a:xfrm>
            <a:prstGeom prst="cube">
              <a:avLst/>
            </a:prstGeom>
            <a:solidFill>
              <a:srgbClr val="FF0000"/>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0" name="Straight Arrow Connector 29"/>
            <p:cNvCxnSpPr/>
            <p:nvPr/>
          </p:nvCxnSpPr>
          <p:spPr>
            <a:xfrm flipV="1">
              <a:off x="6040832" y="1507704"/>
              <a:ext cx="1592799" cy="238215"/>
            </a:xfrm>
            <a:prstGeom prst="straightConnector1">
              <a:avLst/>
            </a:prstGeom>
            <a:ln w="12700" cap="flat" cmpd="sng" algn="ctr">
              <a:solidFill>
                <a:srgbClr val="00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grpSp>
          <p:nvGrpSpPr>
            <p:cNvPr id="2" name="Group 35"/>
            <p:cNvGrpSpPr/>
            <p:nvPr/>
          </p:nvGrpSpPr>
          <p:grpSpPr>
            <a:xfrm>
              <a:off x="6940550" y="1392767"/>
              <a:ext cx="285750" cy="393700"/>
              <a:chOff x="7105650" y="1367367"/>
              <a:chExt cx="285750" cy="393700"/>
            </a:xfrm>
          </p:grpSpPr>
          <p:sp>
            <p:nvSpPr>
              <p:cNvPr id="26" name="Freeform 25"/>
              <p:cNvSpPr/>
              <p:nvPr/>
            </p:nvSpPr>
            <p:spPr>
              <a:xfrm rot="2607034">
                <a:off x="7105650" y="1367367"/>
                <a:ext cx="285750" cy="393700"/>
              </a:xfrm>
              <a:custGeom>
                <a:avLst/>
                <a:gdLst>
                  <a:gd name="connsiteX0" fmla="*/ 25400 w 285750"/>
                  <a:gd name="connsiteY0" fmla="*/ 93133 h 393700"/>
                  <a:gd name="connsiteX1" fmla="*/ 203200 w 285750"/>
                  <a:gd name="connsiteY1" fmla="*/ 42333 h 393700"/>
                  <a:gd name="connsiteX2" fmla="*/ 260350 w 285750"/>
                  <a:gd name="connsiteY2" fmla="*/ 347133 h 393700"/>
                  <a:gd name="connsiteX3" fmla="*/ 50800 w 285750"/>
                  <a:gd name="connsiteY3" fmla="*/ 321733 h 393700"/>
                  <a:gd name="connsiteX4" fmla="*/ 25400 w 285750"/>
                  <a:gd name="connsiteY4" fmla="*/ 93133 h 393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0" h="393700">
                    <a:moveTo>
                      <a:pt x="25400" y="93133"/>
                    </a:moveTo>
                    <a:cubicBezTo>
                      <a:pt x="50800" y="46566"/>
                      <a:pt x="164042" y="0"/>
                      <a:pt x="203200" y="42333"/>
                    </a:cubicBezTo>
                    <a:cubicBezTo>
                      <a:pt x="242358" y="84666"/>
                      <a:pt x="285750" y="300566"/>
                      <a:pt x="260350" y="347133"/>
                    </a:cubicBezTo>
                    <a:cubicBezTo>
                      <a:pt x="234950" y="393700"/>
                      <a:pt x="91017" y="363008"/>
                      <a:pt x="50800" y="321733"/>
                    </a:cubicBezTo>
                    <a:cubicBezTo>
                      <a:pt x="10583" y="280458"/>
                      <a:pt x="0" y="139700"/>
                      <a:pt x="25400" y="93133"/>
                    </a:cubicBezTo>
                    <a:close/>
                  </a:path>
                </a:pathLst>
              </a:custGeom>
              <a:noFill/>
              <a:ln w="28575"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Freeform 26"/>
              <p:cNvSpPr/>
              <p:nvPr/>
            </p:nvSpPr>
            <p:spPr>
              <a:xfrm>
                <a:off x="7106708" y="1525058"/>
                <a:ext cx="159279" cy="93663"/>
              </a:xfrm>
              <a:custGeom>
                <a:avLst/>
                <a:gdLst>
                  <a:gd name="connsiteX0" fmla="*/ 21167 w 159279"/>
                  <a:gd name="connsiteY0" fmla="*/ 24342 h 93663"/>
                  <a:gd name="connsiteX1" fmla="*/ 17992 w 159279"/>
                  <a:gd name="connsiteY1" fmla="*/ 84667 h 93663"/>
                  <a:gd name="connsiteX2" fmla="*/ 129117 w 159279"/>
                  <a:gd name="connsiteY2" fmla="*/ 78317 h 93663"/>
                  <a:gd name="connsiteX3" fmla="*/ 141817 w 159279"/>
                  <a:gd name="connsiteY3" fmla="*/ 8467 h 93663"/>
                  <a:gd name="connsiteX4" fmla="*/ 21167 w 159279"/>
                  <a:gd name="connsiteY4" fmla="*/ 24342 h 936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279" h="93663">
                    <a:moveTo>
                      <a:pt x="21167" y="24342"/>
                    </a:moveTo>
                    <a:cubicBezTo>
                      <a:pt x="530" y="37042"/>
                      <a:pt x="0" y="75671"/>
                      <a:pt x="17992" y="84667"/>
                    </a:cubicBezTo>
                    <a:cubicBezTo>
                      <a:pt x="35984" y="93663"/>
                      <a:pt x="108480" y="91017"/>
                      <a:pt x="129117" y="78317"/>
                    </a:cubicBezTo>
                    <a:cubicBezTo>
                      <a:pt x="149754" y="65617"/>
                      <a:pt x="159279" y="16934"/>
                      <a:pt x="141817" y="8467"/>
                    </a:cubicBezTo>
                    <a:cubicBezTo>
                      <a:pt x="124355" y="0"/>
                      <a:pt x="41804" y="11642"/>
                      <a:pt x="21167" y="24342"/>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33" name="Straight Arrow Connector 32"/>
            <p:cNvCxnSpPr>
              <a:stCxn id="27" idx="2"/>
            </p:cNvCxnSpPr>
            <p:nvPr/>
          </p:nvCxnSpPr>
          <p:spPr>
            <a:xfrm>
              <a:off x="7070725" y="1628775"/>
              <a:ext cx="544399" cy="231347"/>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34" name="Object 2"/>
            <p:cNvGraphicFramePr>
              <a:graphicFrameLocks noChangeAspect="1"/>
            </p:cNvGraphicFramePr>
            <p:nvPr/>
          </p:nvGraphicFramePr>
          <p:xfrm>
            <a:off x="7070725" y="1745919"/>
            <a:ext cx="414338" cy="344488"/>
          </p:xfrm>
          <a:graphic>
            <a:graphicData uri="http://schemas.openxmlformats.org/presentationml/2006/ole">
              <mc:AlternateContent xmlns:mc="http://schemas.openxmlformats.org/markup-compatibility/2006">
                <mc:Choice xmlns:v="urn:schemas-microsoft-com:vml" Requires="v">
                  <p:oleObj spid="_x0000_s7200" name="Equation" r:id="rId5" imgW="228600" imgH="190500" progId="Equation.DSMT4">
                    <p:embed/>
                  </p:oleObj>
                </mc:Choice>
                <mc:Fallback>
                  <p:oleObj name="Equation" r:id="rId5" imgW="228600" imgH="190500" progId="Equation.DSMT4">
                    <p:embed/>
                    <p:pic>
                      <p:nvPicPr>
                        <p:cNvPr id="34"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70725" y="1745919"/>
                          <a:ext cx="414338" cy="3444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5" name="Object 2"/>
            <p:cNvGraphicFramePr>
              <a:graphicFrameLocks noChangeAspect="1"/>
            </p:cNvGraphicFramePr>
            <p:nvPr/>
          </p:nvGraphicFramePr>
          <p:xfrm>
            <a:off x="7312025" y="1136650"/>
            <a:ext cx="254000" cy="344488"/>
          </p:xfrm>
          <a:graphic>
            <a:graphicData uri="http://schemas.openxmlformats.org/presentationml/2006/ole">
              <mc:AlternateContent xmlns:mc="http://schemas.openxmlformats.org/markup-compatibility/2006">
                <mc:Choice xmlns:v="urn:schemas-microsoft-com:vml" Requires="v">
                  <p:oleObj spid="_x0000_s7201" name="Equation" r:id="rId7" imgW="139700" imgH="190500" progId="Equation.DSMT4">
                    <p:embed/>
                  </p:oleObj>
                </mc:Choice>
                <mc:Fallback>
                  <p:oleObj name="Equation" r:id="rId7" imgW="139700" imgH="190500" progId="Equation.DSMT4">
                    <p:embed/>
                    <p:pic>
                      <p:nvPicPr>
                        <p:cNvPr id="35"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12025" y="1136650"/>
                          <a:ext cx="254000" cy="3444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4" name="Object 2"/>
            <p:cNvGraphicFramePr>
              <a:graphicFrameLocks noChangeAspect="1"/>
            </p:cNvGraphicFramePr>
            <p:nvPr/>
          </p:nvGraphicFramePr>
          <p:xfrm>
            <a:off x="5654675" y="1357313"/>
            <a:ext cx="231775" cy="298450"/>
          </p:xfrm>
          <a:graphic>
            <a:graphicData uri="http://schemas.openxmlformats.org/presentationml/2006/ole">
              <mc:AlternateContent xmlns:mc="http://schemas.openxmlformats.org/markup-compatibility/2006">
                <mc:Choice xmlns:v="urn:schemas-microsoft-com:vml" Requires="v">
                  <p:oleObj spid="_x0000_s7202" name="Equation" r:id="rId9" imgW="127000" imgH="165100" progId="Equation.DSMT4">
                    <p:embed/>
                  </p:oleObj>
                </mc:Choice>
                <mc:Fallback>
                  <p:oleObj name="Equation" r:id="rId9" imgW="127000" imgH="165100" progId="Equation.DSMT4">
                    <p:embed/>
                    <p:pic>
                      <p:nvPicPr>
                        <p:cNvPr id="14" name="Object 2"/>
                        <p:cNvPicPr>
                          <a:picLocks noChangeAspect="1" noChangeArrowheads="1"/>
                        </p:cNvPicPr>
                        <p:nvPr/>
                      </p:nvPicPr>
                      <p:blipFill>
                        <a:blip r:embed="rId10"/>
                        <a:srcRect/>
                        <a:stretch>
                          <a:fillRect/>
                        </a:stretch>
                      </p:blipFill>
                      <p:spPr bwMode="auto">
                        <a:xfrm>
                          <a:off x="5654675" y="1357313"/>
                          <a:ext cx="231775" cy="2984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Box 2"/>
            <p:cNvSpPr txBox="1"/>
            <p:nvPr/>
          </p:nvSpPr>
          <p:spPr>
            <a:xfrm>
              <a:off x="5295649" y="125489"/>
              <a:ext cx="1406004" cy="307777"/>
            </a:xfrm>
            <a:prstGeom prst="rect">
              <a:avLst/>
            </a:prstGeom>
            <a:noFill/>
          </p:spPr>
          <p:txBody>
            <a:bodyPr wrap="none" rtlCol="0">
              <a:spAutoFit/>
            </a:bodyPr>
            <a:lstStyle/>
            <a:p>
              <a:r>
                <a:rPr lang="en-US" sz="1400" dirty="0">
                  <a:solidFill>
                    <a:srgbClr val="FF0000"/>
                  </a:solidFill>
                  <a:latin typeface="Times New Roman"/>
                  <a:cs typeface="Times New Roman"/>
                </a:rPr>
                <a:t>Gaussian surface</a:t>
              </a:r>
            </a:p>
          </p:txBody>
        </p:sp>
      </p:grpSp>
      <p:sp>
        <p:nvSpPr>
          <p:cNvPr id="24" name="TextBox 23">
            <a:extLst>
              <a:ext uri="{FF2B5EF4-FFF2-40B4-BE49-F238E27FC236}">
                <a16:creationId xmlns:a16="http://schemas.microsoft.com/office/drawing/2014/main" id="{BFB80AA5-C609-7747-8E8F-6B130CC2D90E}"/>
              </a:ext>
            </a:extLst>
          </p:cNvPr>
          <p:cNvSpPr txBox="1"/>
          <p:nvPr/>
        </p:nvSpPr>
        <p:spPr>
          <a:xfrm>
            <a:off x="242748" y="6075325"/>
            <a:ext cx="8191532" cy="400110"/>
          </a:xfrm>
          <a:prstGeom prst="rect">
            <a:avLst/>
          </a:prstGeom>
          <a:noFill/>
        </p:spPr>
        <p:txBody>
          <a:bodyPr wrap="square" rtlCol="0">
            <a:spAutoFit/>
          </a:bodyPr>
          <a:lstStyle/>
          <a:p>
            <a:r>
              <a:rPr lang="en-US" sz="2000" dirty="0">
                <a:solidFill>
                  <a:srgbClr val="FF0000"/>
                </a:solidFill>
                <a:latin typeface="Apple Chancery"/>
                <a:cs typeface="Apple Chancery"/>
              </a:rPr>
              <a:t>You’ve just DERIVED </a:t>
            </a:r>
            <a:r>
              <a:rPr lang="en-US" sz="2000" dirty="0">
                <a:latin typeface="Times New Roman"/>
                <a:cs typeface="Times New Roman"/>
              </a:rPr>
              <a:t>the </a:t>
            </a:r>
            <a:r>
              <a:rPr lang="en-US" sz="2000" dirty="0">
                <a:solidFill>
                  <a:srgbClr val="1D46D1"/>
                </a:solidFill>
                <a:latin typeface="Times New Roman"/>
                <a:cs typeface="Times New Roman"/>
              </a:rPr>
              <a:t>electric field function for a point charge</a:t>
            </a:r>
            <a:r>
              <a:rPr lang="en-US" sz="2000" dirty="0">
                <a:latin typeface="Times New Roman"/>
                <a:cs typeface="Times New Roman"/>
              </a:rPr>
              <a:t>!!!</a:t>
            </a:r>
          </a:p>
        </p:txBody>
      </p:sp>
      <p:sp>
        <p:nvSpPr>
          <p:cNvPr id="20" name="TextBox 19">
            <a:extLst>
              <a:ext uri="{FF2B5EF4-FFF2-40B4-BE49-F238E27FC236}">
                <a16:creationId xmlns:a16="http://schemas.microsoft.com/office/drawing/2014/main" id="{700DC19F-FEA0-A941-9D2F-32B257287A45}"/>
              </a:ext>
            </a:extLst>
          </p:cNvPr>
          <p:cNvSpPr txBox="1"/>
          <p:nvPr/>
        </p:nvSpPr>
        <p:spPr>
          <a:xfrm>
            <a:off x="8576840" y="6329513"/>
            <a:ext cx="505267" cy="276999"/>
          </a:xfrm>
          <a:prstGeom prst="rect">
            <a:avLst/>
          </a:prstGeom>
          <a:noFill/>
        </p:spPr>
        <p:txBody>
          <a:bodyPr wrap="none" rtlCol="0">
            <a:spAutoFit/>
          </a:bodyPr>
          <a:lstStyle/>
          <a:p>
            <a:r>
              <a:rPr lang="en-US" sz="1200" dirty="0">
                <a:latin typeface="Times New Roman" panose="02020603050405020304" pitchFamily="18" charset="0"/>
                <a:cs typeface="Times New Roman" panose="02020603050405020304" pitchFamily="18" charset="0"/>
              </a:rPr>
              <a:t>18.)  </a:t>
            </a:r>
          </a:p>
        </p:txBody>
      </p:sp>
    </p:spTree>
    <p:extLst>
      <p:ext uri="{BB962C8B-B14F-4D97-AF65-F5344CB8AC3E}">
        <p14:creationId xmlns:p14="http://schemas.microsoft.com/office/powerpoint/2010/main" val="2660674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dissolve">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dissolv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dissolve">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50"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8719662" y="6472238"/>
            <a:ext cx="31848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2.)</a:t>
            </a:r>
          </a:p>
        </p:txBody>
      </p:sp>
      <p:sp>
        <p:nvSpPr>
          <p:cNvPr id="2" name="TextBox 1"/>
          <p:cNvSpPr txBox="1"/>
          <p:nvPr/>
        </p:nvSpPr>
        <p:spPr>
          <a:xfrm>
            <a:off x="215901" y="854799"/>
            <a:ext cx="6614210" cy="2062103"/>
          </a:xfrm>
          <a:prstGeom prst="rect">
            <a:avLst/>
          </a:prstGeom>
          <a:noFill/>
        </p:spPr>
        <p:txBody>
          <a:bodyPr wrap="square" rtlCol="0">
            <a:spAutoFit/>
          </a:bodyPr>
          <a:lstStyle/>
          <a:p>
            <a:r>
              <a:rPr lang="en-US" sz="2800" dirty="0">
                <a:solidFill>
                  <a:srgbClr val="FF0000"/>
                </a:solidFill>
                <a:latin typeface="Apple Chancery"/>
                <a:cs typeface="Apple Chancery"/>
              </a:rPr>
              <a:t>Recapping: a method</a:t>
            </a:r>
            <a:r>
              <a:rPr lang="en-US" sz="2000" dirty="0">
                <a:latin typeface="Times New Roman"/>
                <a:cs typeface="Times New Roman"/>
              </a:rPr>
              <a:t> to</a:t>
            </a:r>
            <a:r>
              <a:rPr lang="en-US" sz="2000" dirty="0">
                <a:solidFill>
                  <a:srgbClr val="0000FF"/>
                </a:solidFill>
                <a:latin typeface="Times New Roman"/>
                <a:cs typeface="Times New Roman"/>
              </a:rPr>
              <a:t> visualize </a:t>
            </a:r>
            <a:r>
              <a:rPr lang="en-US" sz="2000" dirty="0">
                <a:solidFill>
                  <a:srgbClr val="000000"/>
                </a:solidFill>
                <a:latin typeface="Times New Roman"/>
                <a:cs typeface="Times New Roman"/>
              </a:rPr>
              <a:t>what an </a:t>
            </a:r>
            <a:r>
              <a:rPr lang="en-US" sz="2000" i="1" dirty="0">
                <a:solidFill>
                  <a:srgbClr val="0000FF"/>
                </a:solidFill>
                <a:latin typeface="Times New Roman"/>
                <a:cs typeface="Times New Roman"/>
              </a:rPr>
              <a:t>electric field </a:t>
            </a:r>
            <a:r>
              <a:rPr lang="en-US" sz="2000" dirty="0">
                <a:solidFill>
                  <a:srgbClr val="000000"/>
                </a:solidFill>
                <a:latin typeface="Times New Roman"/>
                <a:cs typeface="Times New Roman"/>
              </a:rPr>
              <a:t>looks like is wrapped up in what are called </a:t>
            </a:r>
            <a:r>
              <a:rPr lang="en-US" sz="2000" i="1" dirty="0">
                <a:solidFill>
                  <a:srgbClr val="0000FF"/>
                </a:solidFill>
                <a:latin typeface="Times New Roman"/>
                <a:cs typeface="Times New Roman"/>
              </a:rPr>
              <a:t>electric field lines</a:t>
            </a:r>
            <a:r>
              <a:rPr lang="en-US" sz="2000" dirty="0">
                <a:latin typeface="Times New Roman"/>
                <a:cs typeface="Times New Roman"/>
              </a:rPr>
              <a:t>.  You saw an example of field lines when I introduced the idea of an electrical disturbance around a charge (see figure to the right).  The lines are designed to tell you very specific information about the charge configuration:</a:t>
            </a:r>
          </a:p>
        </p:txBody>
      </p:sp>
      <p:sp>
        <p:nvSpPr>
          <p:cNvPr id="27" name="TextBox 26"/>
          <p:cNvSpPr txBox="1"/>
          <p:nvPr/>
        </p:nvSpPr>
        <p:spPr>
          <a:xfrm>
            <a:off x="254000" y="186779"/>
            <a:ext cx="8637326" cy="646331"/>
          </a:xfrm>
          <a:prstGeom prst="rect">
            <a:avLst/>
          </a:prstGeom>
          <a:noFill/>
        </p:spPr>
        <p:txBody>
          <a:bodyPr wrap="square" rtlCol="0">
            <a:spAutoFit/>
          </a:bodyPr>
          <a:lstStyle/>
          <a:p>
            <a:pPr algn="ctr"/>
            <a:r>
              <a:rPr lang="en-US" sz="3600" dirty="0">
                <a:solidFill>
                  <a:srgbClr val="FF0000"/>
                </a:solidFill>
                <a:latin typeface="Apple Chancery"/>
                <a:cs typeface="Apple Chancery"/>
              </a:rPr>
              <a:t>Electric Fields Lines</a:t>
            </a:r>
            <a:endParaRPr lang="en-US" sz="2000" dirty="0">
              <a:latin typeface="Times New Roman"/>
              <a:cs typeface="Times New Roman"/>
            </a:endParaRPr>
          </a:p>
        </p:txBody>
      </p:sp>
      <p:grpSp>
        <p:nvGrpSpPr>
          <p:cNvPr id="5" name="Group 4"/>
          <p:cNvGrpSpPr/>
          <p:nvPr/>
        </p:nvGrpSpPr>
        <p:grpSpPr>
          <a:xfrm>
            <a:off x="7026930" y="457200"/>
            <a:ext cx="1815463" cy="1819152"/>
            <a:chOff x="6180138" y="762000"/>
            <a:chExt cx="1815463" cy="1819152"/>
          </a:xfrm>
        </p:grpSpPr>
        <p:sp>
          <p:nvSpPr>
            <p:cNvPr id="3" name="Oval 2"/>
            <p:cNvSpPr/>
            <p:nvPr/>
          </p:nvSpPr>
          <p:spPr>
            <a:xfrm>
              <a:off x="6897688" y="1479550"/>
              <a:ext cx="368300" cy="3683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3" name="Object 12"/>
            <p:cNvGraphicFramePr>
              <a:graphicFrameLocks noChangeAspect="1"/>
            </p:cNvGraphicFramePr>
            <p:nvPr/>
          </p:nvGraphicFramePr>
          <p:xfrm>
            <a:off x="6948488" y="1520825"/>
            <a:ext cx="255587" cy="300038"/>
          </p:xfrm>
          <a:graphic>
            <a:graphicData uri="http://schemas.openxmlformats.org/presentationml/2006/ole">
              <mc:AlternateContent xmlns:mc="http://schemas.openxmlformats.org/markup-compatibility/2006">
                <mc:Choice xmlns:v="urn:schemas-microsoft-com:vml" Requires="v">
                  <p:oleObj spid="_x0000_s5132" name="Equation" r:id="rId4" imgW="152400" imgH="177800" progId="Equation.DSMT4">
                    <p:embed/>
                  </p:oleObj>
                </mc:Choice>
                <mc:Fallback>
                  <p:oleObj name="Equation" r:id="rId4" imgW="152400" imgH="177800" progId="Equation.DSMT4">
                    <p:embed/>
                    <p:pic>
                      <p:nvPicPr>
                        <p:cNvPr id="13" name="Object 12"/>
                        <p:cNvPicPr/>
                        <p:nvPr/>
                      </p:nvPicPr>
                      <p:blipFill>
                        <a:blip r:embed="rId5"/>
                        <a:stretch>
                          <a:fillRect/>
                        </a:stretch>
                      </p:blipFill>
                      <p:spPr>
                        <a:xfrm>
                          <a:off x="6948488" y="1520825"/>
                          <a:ext cx="255587" cy="300038"/>
                        </a:xfrm>
                        <a:prstGeom prst="rect">
                          <a:avLst/>
                        </a:prstGeom>
                      </p:spPr>
                    </p:pic>
                  </p:oleObj>
                </mc:Fallback>
              </mc:AlternateContent>
            </a:graphicData>
          </a:graphic>
        </p:graphicFrame>
        <p:grpSp>
          <p:nvGrpSpPr>
            <p:cNvPr id="7" name="Group 6"/>
            <p:cNvGrpSpPr/>
            <p:nvPr/>
          </p:nvGrpSpPr>
          <p:grpSpPr>
            <a:xfrm>
              <a:off x="6180138" y="762000"/>
              <a:ext cx="1804988" cy="1803400"/>
              <a:chOff x="6180138" y="762000"/>
              <a:chExt cx="1804988" cy="1803400"/>
            </a:xfrm>
          </p:grpSpPr>
          <p:cxnSp>
            <p:nvCxnSpPr>
              <p:cNvPr id="6" name="Straight Arrow Connector 5"/>
              <p:cNvCxnSpPr/>
              <p:nvPr/>
            </p:nvCxnSpPr>
            <p:spPr>
              <a:xfrm flipH="1" flipV="1">
                <a:off x="7073900" y="762000"/>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H="1">
                <a:off x="7073900" y="1885950"/>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rot="5400000" flipH="1" flipV="1">
                <a:off x="7641432" y="1320800"/>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rot="5400000" flipH="1">
                <a:off x="6515894" y="1312862"/>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24" name="Group 23"/>
            <p:cNvGrpSpPr/>
            <p:nvPr/>
          </p:nvGrpSpPr>
          <p:grpSpPr>
            <a:xfrm rot="2700000">
              <a:off x="6184107" y="775493"/>
              <a:ext cx="1804988" cy="1803400"/>
              <a:chOff x="6180138" y="762000"/>
              <a:chExt cx="1804988" cy="1803400"/>
            </a:xfrm>
          </p:grpSpPr>
          <p:cxnSp>
            <p:nvCxnSpPr>
              <p:cNvPr id="25" name="Straight Arrow Connector 24"/>
              <p:cNvCxnSpPr/>
              <p:nvPr/>
            </p:nvCxnSpPr>
            <p:spPr>
              <a:xfrm flipH="1" flipV="1">
                <a:off x="7073900" y="762000"/>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H="1">
                <a:off x="7073900" y="1885950"/>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rot="5400000" flipH="1" flipV="1">
                <a:off x="7641432" y="1320800"/>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rot="5400000" flipH="1">
                <a:off x="6515894" y="1312862"/>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31" name="Group 30"/>
            <p:cNvGrpSpPr/>
            <p:nvPr/>
          </p:nvGrpSpPr>
          <p:grpSpPr>
            <a:xfrm rot="1298036">
              <a:off x="6190613" y="762952"/>
              <a:ext cx="1804988" cy="1803400"/>
              <a:chOff x="6180138" y="762000"/>
              <a:chExt cx="1804988" cy="1803400"/>
            </a:xfrm>
          </p:grpSpPr>
          <p:cxnSp>
            <p:nvCxnSpPr>
              <p:cNvPr id="37" name="Straight Arrow Connector 36"/>
              <p:cNvCxnSpPr/>
              <p:nvPr/>
            </p:nvCxnSpPr>
            <p:spPr>
              <a:xfrm flipH="1" flipV="1">
                <a:off x="7073900" y="762000"/>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flipH="1">
                <a:off x="7073900" y="1885950"/>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rot="5400000" flipH="1" flipV="1">
                <a:off x="7641432" y="1320800"/>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rot="5400000" flipH="1">
                <a:off x="6515894" y="1312862"/>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32" name="Group 31"/>
            <p:cNvGrpSpPr/>
            <p:nvPr/>
          </p:nvGrpSpPr>
          <p:grpSpPr>
            <a:xfrm rot="3998036">
              <a:off x="6189328" y="776958"/>
              <a:ext cx="1804988" cy="1803400"/>
              <a:chOff x="6180138" y="762000"/>
              <a:chExt cx="1804988" cy="1803400"/>
            </a:xfrm>
          </p:grpSpPr>
          <p:cxnSp>
            <p:nvCxnSpPr>
              <p:cNvPr id="33" name="Straight Arrow Connector 32"/>
              <p:cNvCxnSpPr/>
              <p:nvPr/>
            </p:nvCxnSpPr>
            <p:spPr>
              <a:xfrm flipH="1" flipV="1">
                <a:off x="7073900" y="762000"/>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H="1">
                <a:off x="7073900" y="1885950"/>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rot="5400000" flipH="1" flipV="1">
                <a:off x="7641432" y="1320800"/>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rot="5400000" flipH="1">
                <a:off x="6515894" y="1312862"/>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pSp>
      </p:grpSp>
      <p:sp>
        <p:nvSpPr>
          <p:cNvPr id="42" name="TextBox 41"/>
          <p:cNvSpPr txBox="1"/>
          <p:nvPr/>
        </p:nvSpPr>
        <p:spPr>
          <a:xfrm>
            <a:off x="506278" y="2916902"/>
            <a:ext cx="8385049" cy="1323439"/>
          </a:xfrm>
          <a:prstGeom prst="rect">
            <a:avLst/>
          </a:prstGeom>
          <a:noFill/>
        </p:spPr>
        <p:txBody>
          <a:bodyPr wrap="square" rtlCol="0">
            <a:spAutoFit/>
          </a:bodyPr>
          <a:lstStyle/>
          <a:p>
            <a:r>
              <a:rPr lang="en-US" sz="2000" dirty="0">
                <a:solidFill>
                  <a:srgbClr val="FF0000"/>
                </a:solidFill>
                <a:latin typeface="Apple Chancery"/>
                <a:cs typeface="Apple Chancery"/>
              </a:rPr>
              <a:t>As electric field lines </a:t>
            </a:r>
            <a:r>
              <a:rPr lang="en-US" sz="2000" dirty="0">
                <a:latin typeface="Times New Roman"/>
                <a:cs typeface="Times New Roman"/>
              </a:rPr>
              <a:t>move </a:t>
            </a:r>
            <a:r>
              <a:rPr lang="en-US" sz="2000" dirty="0">
                <a:solidFill>
                  <a:srgbClr val="0000FF"/>
                </a:solidFill>
                <a:latin typeface="Times New Roman"/>
                <a:cs typeface="Times New Roman"/>
              </a:rPr>
              <a:t>away from positive charge </a:t>
            </a:r>
            <a:r>
              <a:rPr lang="en-US" sz="2000" dirty="0">
                <a:latin typeface="Times New Roman"/>
                <a:cs typeface="Times New Roman"/>
              </a:rPr>
              <a:t>and </a:t>
            </a:r>
            <a:r>
              <a:rPr lang="en-US" sz="2000" dirty="0">
                <a:solidFill>
                  <a:srgbClr val="0000FF"/>
                </a:solidFill>
                <a:latin typeface="Times New Roman"/>
                <a:cs typeface="Times New Roman"/>
              </a:rPr>
              <a:t>toward negative charge </a:t>
            </a:r>
            <a:r>
              <a:rPr lang="en-US" sz="2000" dirty="0">
                <a:latin typeface="Times New Roman"/>
                <a:cs typeface="Times New Roman"/>
              </a:rPr>
              <a:t>(remember, the direction of an electric field is defined as the direction a positive test charge would accelerate if released at the point of interest), electric field lines </a:t>
            </a:r>
            <a:r>
              <a:rPr lang="en-US" sz="2000" dirty="0">
                <a:solidFill>
                  <a:srgbClr val="FF0000"/>
                </a:solidFill>
                <a:latin typeface="Times New Roman"/>
                <a:cs typeface="Times New Roman"/>
              </a:rPr>
              <a:t>always </a:t>
            </a:r>
            <a:r>
              <a:rPr lang="en-US" sz="2000" i="1" dirty="0">
                <a:solidFill>
                  <a:srgbClr val="FF0000"/>
                </a:solidFill>
                <a:latin typeface="Times New Roman"/>
                <a:cs typeface="Times New Roman"/>
              </a:rPr>
              <a:t>leave </a:t>
            </a:r>
            <a:r>
              <a:rPr lang="en-US" sz="2000" dirty="0">
                <a:solidFill>
                  <a:srgbClr val="FF0000"/>
                </a:solidFill>
                <a:latin typeface="Times New Roman"/>
                <a:cs typeface="Times New Roman"/>
              </a:rPr>
              <a:t>positive charges </a:t>
            </a:r>
            <a:r>
              <a:rPr lang="en-US" sz="2000" dirty="0">
                <a:latin typeface="Times New Roman"/>
                <a:cs typeface="Times New Roman"/>
              </a:rPr>
              <a:t>and </a:t>
            </a:r>
            <a:r>
              <a:rPr lang="en-US" sz="2000" i="1" dirty="0">
                <a:solidFill>
                  <a:srgbClr val="FF0000"/>
                </a:solidFill>
                <a:latin typeface="Times New Roman"/>
                <a:cs typeface="Times New Roman"/>
              </a:rPr>
              <a:t>enter </a:t>
            </a:r>
            <a:r>
              <a:rPr lang="en-US" sz="2000" dirty="0">
                <a:solidFill>
                  <a:srgbClr val="FF0000"/>
                </a:solidFill>
                <a:latin typeface="Times New Roman"/>
                <a:cs typeface="Times New Roman"/>
              </a:rPr>
              <a:t>negative charges</a:t>
            </a:r>
            <a:r>
              <a:rPr lang="en-US" sz="2000" dirty="0">
                <a:latin typeface="Times New Roman"/>
                <a:cs typeface="Times New Roman"/>
              </a:rPr>
              <a:t>. </a:t>
            </a:r>
          </a:p>
        </p:txBody>
      </p:sp>
      <p:sp>
        <p:nvSpPr>
          <p:cNvPr id="51" name="TextBox 50"/>
          <p:cNvSpPr txBox="1"/>
          <p:nvPr/>
        </p:nvSpPr>
        <p:spPr>
          <a:xfrm>
            <a:off x="526837" y="4277428"/>
            <a:ext cx="8364489" cy="400110"/>
          </a:xfrm>
          <a:prstGeom prst="rect">
            <a:avLst/>
          </a:prstGeom>
          <a:noFill/>
        </p:spPr>
        <p:txBody>
          <a:bodyPr wrap="square" rtlCol="0">
            <a:spAutoFit/>
          </a:bodyPr>
          <a:lstStyle/>
          <a:p>
            <a:r>
              <a:rPr lang="en-US" sz="2000" dirty="0">
                <a:solidFill>
                  <a:srgbClr val="FF0000"/>
                </a:solidFill>
                <a:latin typeface="Apple Chancery"/>
                <a:cs typeface="Apple Chancery"/>
              </a:rPr>
              <a:t>The number of line </a:t>
            </a:r>
            <a:r>
              <a:rPr lang="en-US" sz="2000" dirty="0">
                <a:latin typeface="Times New Roman"/>
                <a:cs typeface="Times New Roman"/>
              </a:rPr>
              <a:t>that leave a charge is </a:t>
            </a:r>
            <a:r>
              <a:rPr lang="en-US" sz="2000" dirty="0">
                <a:solidFill>
                  <a:srgbClr val="0000FF"/>
                </a:solidFill>
                <a:latin typeface="Times New Roman"/>
                <a:cs typeface="Times New Roman"/>
              </a:rPr>
              <a:t>proportional to the size </a:t>
            </a:r>
            <a:r>
              <a:rPr lang="en-US" sz="2000" dirty="0">
                <a:latin typeface="Times New Roman"/>
                <a:cs typeface="Times New Roman"/>
              </a:rPr>
              <a:t>of the charge.</a:t>
            </a:r>
          </a:p>
        </p:txBody>
      </p:sp>
      <p:sp>
        <p:nvSpPr>
          <p:cNvPr id="52" name="TextBox 51"/>
          <p:cNvSpPr txBox="1"/>
          <p:nvPr/>
        </p:nvSpPr>
        <p:spPr>
          <a:xfrm>
            <a:off x="526836" y="4791838"/>
            <a:ext cx="8385049" cy="1015663"/>
          </a:xfrm>
          <a:prstGeom prst="rect">
            <a:avLst/>
          </a:prstGeom>
          <a:noFill/>
        </p:spPr>
        <p:txBody>
          <a:bodyPr wrap="square" rtlCol="0">
            <a:spAutoFit/>
          </a:bodyPr>
          <a:lstStyle/>
          <a:p>
            <a:r>
              <a:rPr lang="en-US" sz="2000" dirty="0">
                <a:solidFill>
                  <a:srgbClr val="FF0000"/>
                </a:solidFill>
                <a:latin typeface="Apple Chancery"/>
                <a:cs typeface="Apple Chancery"/>
              </a:rPr>
              <a:t>The distance between lines </a:t>
            </a:r>
            <a:r>
              <a:rPr lang="en-US" sz="2000" dirty="0">
                <a:latin typeface="Times New Roman"/>
                <a:cs typeface="Times New Roman"/>
              </a:rPr>
              <a:t>gives you a </a:t>
            </a:r>
            <a:r>
              <a:rPr lang="en-US" sz="2000" dirty="0">
                <a:solidFill>
                  <a:srgbClr val="0000FF"/>
                </a:solidFill>
                <a:latin typeface="Times New Roman"/>
                <a:cs typeface="Times New Roman"/>
              </a:rPr>
              <a:t>relative feel </a:t>
            </a:r>
            <a:r>
              <a:rPr lang="en-US" sz="2000" dirty="0">
                <a:latin typeface="Times New Roman"/>
                <a:cs typeface="Times New Roman"/>
              </a:rPr>
              <a:t>for the </a:t>
            </a:r>
            <a:r>
              <a:rPr lang="en-US" sz="2000" dirty="0">
                <a:solidFill>
                  <a:srgbClr val="0000FF"/>
                </a:solidFill>
                <a:latin typeface="Times New Roman"/>
                <a:cs typeface="Times New Roman"/>
              </a:rPr>
              <a:t>strength of the field </a:t>
            </a:r>
            <a:r>
              <a:rPr lang="en-US" sz="2000" dirty="0">
                <a:latin typeface="Times New Roman"/>
                <a:cs typeface="Times New Roman"/>
              </a:rPr>
              <a:t>at a particular point—the </a:t>
            </a:r>
            <a:r>
              <a:rPr lang="en-US" sz="2000" dirty="0">
                <a:solidFill>
                  <a:srgbClr val="0000FF"/>
                </a:solidFill>
                <a:latin typeface="Times New Roman"/>
                <a:cs typeface="Times New Roman"/>
              </a:rPr>
              <a:t>closer the lines, the stronger the force</a:t>
            </a:r>
            <a:r>
              <a:rPr lang="en-US" sz="2000" dirty="0">
                <a:latin typeface="Times New Roman"/>
                <a:cs typeface="Times New Roman"/>
              </a:rPr>
              <a:t>.  That means a </a:t>
            </a:r>
            <a:r>
              <a:rPr lang="en-US" sz="2000" dirty="0">
                <a:solidFill>
                  <a:srgbClr val="FF0000"/>
                </a:solidFill>
                <a:latin typeface="Times New Roman"/>
                <a:cs typeface="Times New Roman"/>
              </a:rPr>
              <a:t>constant </a:t>
            </a:r>
            <a:r>
              <a:rPr lang="en-US" sz="2000" i="1" dirty="0">
                <a:solidFill>
                  <a:srgbClr val="FF0000"/>
                </a:solidFill>
                <a:latin typeface="Times New Roman"/>
                <a:cs typeface="Times New Roman"/>
              </a:rPr>
              <a:t>E-</a:t>
            </a:r>
            <a:r>
              <a:rPr lang="en-US" sz="2000" i="1" dirty="0" err="1">
                <a:solidFill>
                  <a:srgbClr val="FF0000"/>
                </a:solidFill>
                <a:latin typeface="Times New Roman"/>
                <a:cs typeface="Times New Roman"/>
              </a:rPr>
              <a:t>fld</a:t>
            </a:r>
            <a:r>
              <a:rPr lang="en-US" sz="2000" i="1" dirty="0">
                <a:solidFill>
                  <a:srgbClr val="FF0000"/>
                </a:solidFill>
                <a:latin typeface="Times New Roman"/>
                <a:cs typeface="Times New Roman"/>
              </a:rPr>
              <a:t> </a:t>
            </a:r>
            <a:r>
              <a:rPr lang="en-US" sz="2000" dirty="0">
                <a:latin typeface="Times New Roman"/>
                <a:cs typeface="Times New Roman"/>
              </a:rPr>
              <a:t>will have </a:t>
            </a:r>
            <a:r>
              <a:rPr lang="en-US" sz="2000" dirty="0">
                <a:solidFill>
                  <a:srgbClr val="0000FF"/>
                </a:solidFill>
                <a:latin typeface="Times New Roman"/>
                <a:cs typeface="Times New Roman"/>
              </a:rPr>
              <a:t>field lines that </a:t>
            </a:r>
            <a:r>
              <a:rPr lang="en-US" sz="2000" dirty="0">
                <a:latin typeface="Times New Roman"/>
                <a:cs typeface="Times New Roman"/>
              </a:rPr>
              <a:t>are </a:t>
            </a:r>
            <a:r>
              <a:rPr lang="en-US" sz="2000" i="1" dirty="0">
                <a:solidFill>
                  <a:srgbClr val="FF0000"/>
                </a:solidFill>
                <a:latin typeface="Times New Roman"/>
                <a:cs typeface="Times New Roman"/>
              </a:rPr>
              <a:t>parallel</a:t>
            </a:r>
            <a:r>
              <a:rPr lang="en-US" sz="2000" dirty="0">
                <a:solidFill>
                  <a:srgbClr val="FF0000"/>
                </a:solidFill>
                <a:latin typeface="Times New Roman"/>
                <a:cs typeface="Times New Roman"/>
              </a:rPr>
              <a:t> </a:t>
            </a:r>
            <a:r>
              <a:rPr lang="en-US" sz="2000" dirty="0">
                <a:latin typeface="Times New Roman"/>
                <a:cs typeface="Times New Roman"/>
              </a:rPr>
              <a:t>and </a:t>
            </a:r>
            <a:r>
              <a:rPr lang="en-US" sz="2000" i="1" dirty="0">
                <a:solidFill>
                  <a:srgbClr val="FF0000"/>
                </a:solidFill>
                <a:latin typeface="Times New Roman"/>
                <a:cs typeface="Times New Roman"/>
              </a:rPr>
              <a:t>equidistant </a:t>
            </a:r>
            <a:r>
              <a:rPr lang="en-US" sz="2000" dirty="0">
                <a:solidFill>
                  <a:srgbClr val="FF0000"/>
                </a:solidFill>
                <a:latin typeface="Times New Roman"/>
                <a:cs typeface="Times New Roman"/>
              </a:rPr>
              <a:t>apart</a:t>
            </a:r>
            <a:r>
              <a:rPr lang="en-US" sz="2000" dirty="0">
                <a:latin typeface="Times New Roman"/>
                <a:cs typeface="Times New Roman"/>
              </a:rPr>
              <a:t>.</a:t>
            </a:r>
          </a:p>
        </p:txBody>
      </p:sp>
      <p:sp>
        <p:nvSpPr>
          <p:cNvPr id="53" name="TextBox 52"/>
          <p:cNvSpPr txBox="1"/>
          <p:nvPr/>
        </p:nvSpPr>
        <p:spPr>
          <a:xfrm>
            <a:off x="526839" y="5850662"/>
            <a:ext cx="6331162" cy="707886"/>
          </a:xfrm>
          <a:prstGeom prst="rect">
            <a:avLst/>
          </a:prstGeom>
          <a:noFill/>
        </p:spPr>
        <p:txBody>
          <a:bodyPr wrap="square" rtlCol="0">
            <a:spAutoFit/>
          </a:bodyPr>
          <a:lstStyle/>
          <a:p>
            <a:r>
              <a:rPr lang="en-US" sz="2000" dirty="0">
                <a:solidFill>
                  <a:srgbClr val="FF0000"/>
                </a:solidFill>
                <a:latin typeface="Apple Chancery"/>
                <a:cs typeface="Apple Chancery"/>
              </a:rPr>
              <a:t>The lines </a:t>
            </a:r>
            <a:r>
              <a:rPr lang="en-US" sz="2000" dirty="0">
                <a:latin typeface="Times New Roman"/>
                <a:cs typeface="Times New Roman"/>
              </a:rPr>
              <a:t>gives you a relative feel for the </a:t>
            </a:r>
            <a:r>
              <a:rPr lang="en-US" sz="2000" dirty="0">
                <a:solidFill>
                  <a:srgbClr val="0000FF"/>
                </a:solidFill>
                <a:latin typeface="Times New Roman"/>
                <a:cs typeface="Times New Roman"/>
              </a:rPr>
              <a:t>direction of the field </a:t>
            </a:r>
            <a:r>
              <a:rPr lang="en-US" sz="2000" dirty="0">
                <a:latin typeface="Times New Roman"/>
                <a:cs typeface="Times New Roman"/>
              </a:rPr>
              <a:t>at a given point, and </a:t>
            </a:r>
            <a:r>
              <a:rPr lang="en-US" sz="2000" dirty="0">
                <a:solidFill>
                  <a:srgbClr val="0000FF"/>
                </a:solidFill>
                <a:latin typeface="Times New Roman"/>
                <a:cs typeface="Times New Roman"/>
              </a:rPr>
              <a:t>skirt</a:t>
            </a:r>
            <a:r>
              <a:rPr lang="en-US" sz="2000" dirty="0">
                <a:latin typeface="Times New Roman"/>
                <a:cs typeface="Times New Roman"/>
              </a:rPr>
              <a:t> areas </a:t>
            </a:r>
            <a:r>
              <a:rPr lang="en-US" sz="2000" dirty="0">
                <a:solidFill>
                  <a:srgbClr val="0000FF"/>
                </a:solidFill>
                <a:latin typeface="Times New Roman"/>
                <a:cs typeface="Times New Roman"/>
              </a:rPr>
              <a:t>where</a:t>
            </a:r>
            <a:r>
              <a:rPr lang="en-US" sz="2000" dirty="0">
                <a:latin typeface="Times New Roman"/>
                <a:cs typeface="Times New Roman"/>
              </a:rPr>
              <a:t> an </a:t>
            </a:r>
            <a:r>
              <a:rPr lang="en-US" sz="2000" dirty="0" err="1">
                <a:solidFill>
                  <a:srgbClr val="0000FF"/>
                </a:solidFill>
                <a:latin typeface="Times New Roman"/>
                <a:cs typeface="Times New Roman"/>
              </a:rPr>
              <a:t>E.fld</a:t>
            </a:r>
            <a:r>
              <a:rPr lang="en-US" sz="2000" dirty="0">
                <a:solidFill>
                  <a:srgbClr val="0000FF"/>
                </a:solidFill>
                <a:latin typeface="Times New Roman"/>
                <a:cs typeface="Times New Roman"/>
              </a:rPr>
              <a:t> is zero</a:t>
            </a:r>
            <a:r>
              <a:rPr lang="en-US" sz="2000" dirty="0">
                <a:latin typeface="Times New Roman"/>
                <a:cs typeface="Times New Roman"/>
              </a:rPr>
              <a:t>.</a:t>
            </a:r>
          </a:p>
        </p:txBody>
      </p:sp>
      <p:sp>
        <p:nvSpPr>
          <p:cNvPr id="9" name="TextBox 8"/>
          <p:cNvSpPr txBox="1"/>
          <p:nvPr/>
        </p:nvSpPr>
        <p:spPr>
          <a:xfrm>
            <a:off x="7217614" y="2241469"/>
            <a:ext cx="1940766" cy="523220"/>
          </a:xfrm>
          <a:prstGeom prst="rect">
            <a:avLst/>
          </a:prstGeom>
          <a:noFill/>
        </p:spPr>
        <p:txBody>
          <a:bodyPr wrap="square" rtlCol="0">
            <a:spAutoFit/>
          </a:bodyPr>
          <a:lstStyle/>
          <a:p>
            <a:r>
              <a:rPr lang="en-US" sz="1400" dirty="0">
                <a:latin typeface="Times New Roman"/>
                <a:cs typeface="Times New Roman"/>
              </a:rPr>
              <a:t>electric field lines for positive point charge</a:t>
            </a:r>
          </a:p>
        </p:txBody>
      </p:sp>
      <p:grpSp>
        <p:nvGrpSpPr>
          <p:cNvPr id="44" name="Group 43"/>
          <p:cNvGrpSpPr/>
          <p:nvPr/>
        </p:nvGrpSpPr>
        <p:grpSpPr>
          <a:xfrm>
            <a:off x="7635751" y="5535600"/>
            <a:ext cx="1130300" cy="891402"/>
            <a:chOff x="3289300" y="3937000"/>
            <a:chExt cx="2565400" cy="2023181"/>
          </a:xfrm>
        </p:grpSpPr>
        <p:cxnSp>
          <p:nvCxnSpPr>
            <p:cNvPr id="45" name="Straight Arrow Connector 44"/>
            <p:cNvCxnSpPr/>
            <p:nvPr/>
          </p:nvCxnSpPr>
          <p:spPr>
            <a:xfrm flipV="1">
              <a:off x="3289300" y="3937000"/>
              <a:ext cx="1854200" cy="1464381"/>
            </a:xfrm>
            <a:prstGeom prst="straightConnector1">
              <a:avLst/>
            </a:prstGeom>
            <a:ln w="127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flipV="1">
              <a:off x="3644900" y="4216400"/>
              <a:ext cx="1854200" cy="1464381"/>
            </a:xfrm>
            <a:prstGeom prst="straightConnector1">
              <a:avLst/>
            </a:prstGeom>
            <a:ln w="127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flipV="1">
              <a:off x="4000500" y="4495800"/>
              <a:ext cx="1854200" cy="1464381"/>
            </a:xfrm>
            <a:prstGeom prst="straightConnector1">
              <a:avLst/>
            </a:prstGeom>
            <a:ln w="127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4" name="TextBox 3"/>
          <p:cNvSpPr txBox="1"/>
          <p:nvPr/>
        </p:nvSpPr>
        <p:spPr>
          <a:xfrm>
            <a:off x="7460031" y="6404659"/>
            <a:ext cx="1181671" cy="307777"/>
          </a:xfrm>
          <a:prstGeom prst="rect">
            <a:avLst/>
          </a:prstGeom>
          <a:noFill/>
        </p:spPr>
        <p:txBody>
          <a:bodyPr wrap="none" rtlCol="0">
            <a:spAutoFit/>
          </a:bodyPr>
          <a:lstStyle/>
          <a:p>
            <a:r>
              <a:rPr lang="en-US" sz="1400" dirty="0">
                <a:solidFill>
                  <a:srgbClr val="FF0000"/>
                </a:solidFill>
              </a:rPr>
              <a:t>constant E-</a:t>
            </a:r>
            <a:r>
              <a:rPr lang="en-US" sz="1400" dirty="0" err="1">
                <a:solidFill>
                  <a:srgbClr val="FF0000"/>
                </a:solidFill>
              </a:rPr>
              <a:t>fld</a:t>
            </a:r>
            <a:endParaRPr lang="en-US" sz="1400" dirty="0">
              <a:solidFill>
                <a:srgbClr val="FF0000"/>
              </a:solidFill>
            </a:endParaRPr>
          </a:p>
        </p:txBody>
      </p:sp>
    </p:spTree>
    <p:extLst>
      <p:ext uri="{BB962C8B-B14F-4D97-AF65-F5344CB8AC3E}">
        <p14:creationId xmlns:p14="http://schemas.microsoft.com/office/powerpoint/2010/main" val="341227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dissolve">
                                      <p:cBhvr>
                                        <p:cTn id="15" dur="500"/>
                                        <p:tgtEl>
                                          <p:spTgt spid="42"/>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51"/>
                                        </p:tgtEl>
                                        <p:attrNameLst>
                                          <p:attrName>style.visibility</p:attrName>
                                        </p:attrNameLst>
                                      </p:cBhvr>
                                      <p:to>
                                        <p:strVal val="visible"/>
                                      </p:to>
                                    </p:set>
                                    <p:animEffect transition="in" filter="dissolve">
                                      <p:cBhvr>
                                        <p:cTn id="20" dur="500"/>
                                        <p:tgtEl>
                                          <p:spTgt spid="51"/>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52"/>
                                        </p:tgtEl>
                                        <p:attrNameLst>
                                          <p:attrName>style.visibility</p:attrName>
                                        </p:attrNameLst>
                                      </p:cBhvr>
                                      <p:to>
                                        <p:strVal val="visible"/>
                                      </p:to>
                                    </p:set>
                                    <p:animEffect transition="in" filter="dissolve">
                                      <p:cBhvr>
                                        <p:cTn id="25" dur="500"/>
                                        <p:tgtEl>
                                          <p:spTgt spid="52"/>
                                        </p:tgtEl>
                                      </p:cBhvr>
                                    </p:animEffect>
                                  </p:childTnLst>
                                </p:cTn>
                              </p:par>
                              <p:par>
                                <p:cTn id="26" presetID="9" presetClass="entr" presetSubtype="0" fill="hold" nodeType="with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dissolve">
                                      <p:cBhvr>
                                        <p:cTn id="28" dur="500"/>
                                        <p:tgtEl>
                                          <p:spTgt spid="44"/>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dissolve">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dissolve">
                                      <p:cBhvr>
                                        <p:cTn id="36"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51" grpId="0"/>
      <p:bldP spid="52" grpId="0"/>
      <p:bldP spid="53" grpId="0"/>
      <p:bldP spid="9"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905000" y="457200"/>
            <a:ext cx="5551488" cy="6072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228600" y="158234"/>
            <a:ext cx="2372727" cy="369332"/>
          </a:xfrm>
          <a:prstGeom prst="rect">
            <a:avLst/>
          </a:prstGeom>
          <a:noFill/>
        </p:spPr>
        <p:txBody>
          <a:bodyPr wrap="none" rtlCol="0">
            <a:spAutoFit/>
          </a:bodyPr>
          <a:lstStyle/>
          <a:p>
            <a:r>
              <a:rPr lang="en-US" dirty="0">
                <a:latin typeface="Times New Roman"/>
                <a:cs typeface="Times New Roman"/>
              </a:rPr>
              <a:t>(courtesy of Mr. White)</a:t>
            </a:r>
          </a:p>
        </p:txBody>
      </p:sp>
      <p:sp>
        <p:nvSpPr>
          <p:cNvPr id="4"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5" name="TextBox 43"/>
          <p:cNvSpPr txBox="1">
            <a:spLocks noChangeArrowheads="1"/>
          </p:cNvSpPr>
          <p:nvPr/>
        </p:nvSpPr>
        <p:spPr bwMode="auto">
          <a:xfrm>
            <a:off x="8719662" y="6472238"/>
            <a:ext cx="283219"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3)</a:t>
            </a:r>
          </a:p>
        </p:txBody>
      </p:sp>
    </p:spTree>
    <p:extLst>
      <p:ext uri="{BB962C8B-B14F-4D97-AF65-F5344CB8AC3E}">
        <p14:creationId xmlns:p14="http://schemas.microsoft.com/office/powerpoint/2010/main" val="1145410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795463" y="392113"/>
            <a:ext cx="5551487" cy="6072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4" name="TextBox 43"/>
          <p:cNvSpPr txBox="1">
            <a:spLocks noChangeArrowheads="1"/>
          </p:cNvSpPr>
          <p:nvPr/>
        </p:nvSpPr>
        <p:spPr bwMode="auto">
          <a:xfrm>
            <a:off x="8719662" y="6472238"/>
            <a:ext cx="31848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4.)</a:t>
            </a:r>
          </a:p>
        </p:txBody>
      </p:sp>
      <p:sp>
        <p:nvSpPr>
          <p:cNvPr id="5" name="TextBox 4"/>
          <p:cNvSpPr txBox="1"/>
          <p:nvPr/>
        </p:nvSpPr>
        <p:spPr>
          <a:xfrm>
            <a:off x="228600" y="158234"/>
            <a:ext cx="2372727" cy="369332"/>
          </a:xfrm>
          <a:prstGeom prst="rect">
            <a:avLst/>
          </a:prstGeom>
          <a:noFill/>
        </p:spPr>
        <p:txBody>
          <a:bodyPr wrap="none" rtlCol="0">
            <a:spAutoFit/>
          </a:bodyPr>
          <a:lstStyle/>
          <a:p>
            <a:r>
              <a:rPr lang="en-US" dirty="0">
                <a:latin typeface="Times New Roman"/>
                <a:cs typeface="Times New Roman"/>
              </a:rPr>
              <a:t>(courtesy of Mr. White)</a:t>
            </a:r>
          </a:p>
        </p:txBody>
      </p:sp>
    </p:spTree>
    <p:extLst>
      <p:ext uri="{BB962C8B-B14F-4D97-AF65-F5344CB8AC3E}">
        <p14:creationId xmlns:p14="http://schemas.microsoft.com/office/powerpoint/2010/main" val="2350506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795463" y="392113"/>
            <a:ext cx="5551487" cy="6072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4" name="TextBox 43"/>
          <p:cNvSpPr txBox="1">
            <a:spLocks noChangeArrowheads="1"/>
          </p:cNvSpPr>
          <p:nvPr/>
        </p:nvSpPr>
        <p:spPr bwMode="auto">
          <a:xfrm>
            <a:off x="8719662" y="6472238"/>
            <a:ext cx="31848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5.)</a:t>
            </a:r>
          </a:p>
        </p:txBody>
      </p:sp>
      <p:sp>
        <p:nvSpPr>
          <p:cNvPr id="5" name="TextBox 4"/>
          <p:cNvSpPr txBox="1"/>
          <p:nvPr/>
        </p:nvSpPr>
        <p:spPr>
          <a:xfrm>
            <a:off x="228600" y="158234"/>
            <a:ext cx="2372727" cy="369332"/>
          </a:xfrm>
          <a:prstGeom prst="rect">
            <a:avLst/>
          </a:prstGeom>
          <a:noFill/>
        </p:spPr>
        <p:txBody>
          <a:bodyPr wrap="none" rtlCol="0">
            <a:spAutoFit/>
          </a:bodyPr>
          <a:lstStyle/>
          <a:p>
            <a:r>
              <a:rPr lang="en-US" dirty="0">
                <a:latin typeface="Times New Roman"/>
                <a:cs typeface="Times New Roman"/>
              </a:rPr>
              <a:t>(courtesy of Mr. White)</a:t>
            </a:r>
          </a:p>
        </p:txBody>
      </p:sp>
    </p:spTree>
    <p:extLst>
      <p:ext uri="{BB962C8B-B14F-4D97-AF65-F5344CB8AC3E}">
        <p14:creationId xmlns:p14="http://schemas.microsoft.com/office/powerpoint/2010/main" val="2425106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463" y="392113"/>
            <a:ext cx="5551487" cy="6072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4" name="TextBox 43"/>
          <p:cNvSpPr txBox="1">
            <a:spLocks noChangeArrowheads="1"/>
          </p:cNvSpPr>
          <p:nvPr/>
        </p:nvSpPr>
        <p:spPr bwMode="auto">
          <a:xfrm>
            <a:off x="8719662" y="6472238"/>
            <a:ext cx="31848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6.)</a:t>
            </a:r>
          </a:p>
        </p:txBody>
      </p:sp>
      <p:sp>
        <p:nvSpPr>
          <p:cNvPr id="5" name="TextBox 4"/>
          <p:cNvSpPr txBox="1"/>
          <p:nvPr/>
        </p:nvSpPr>
        <p:spPr>
          <a:xfrm>
            <a:off x="228600" y="43934"/>
            <a:ext cx="2372727" cy="369332"/>
          </a:xfrm>
          <a:prstGeom prst="rect">
            <a:avLst/>
          </a:prstGeom>
          <a:noFill/>
        </p:spPr>
        <p:txBody>
          <a:bodyPr wrap="none" rtlCol="0">
            <a:spAutoFit/>
          </a:bodyPr>
          <a:lstStyle/>
          <a:p>
            <a:r>
              <a:rPr lang="en-US" dirty="0">
                <a:latin typeface="Times New Roman"/>
                <a:cs typeface="Times New Roman"/>
              </a:rPr>
              <a:t>(courtesy of Mr. White)</a:t>
            </a:r>
          </a:p>
        </p:txBody>
      </p:sp>
    </p:spTree>
    <p:extLst>
      <p:ext uri="{BB962C8B-B14F-4D97-AF65-F5344CB8AC3E}">
        <p14:creationId xmlns:p14="http://schemas.microsoft.com/office/powerpoint/2010/main" val="3563069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463" y="392113"/>
            <a:ext cx="5551487" cy="6072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4" name="TextBox 43"/>
          <p:cNvSpPr txBox="1">
            <a:spLocks noChangeArrowheads="1"/>
          </p:cNvSpPr>
          <p:nvPr/>
        </p:nvSpPr>
        <p:spPr bwMode="auto">
          <a:xfrm>
            <a:off x="8719662" y="6472238"/>
            <a:ext cx="31848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7.)</a:t>
            </a:r>
          </a:p>
        </p:txBody>
      </p:sp>
      <p:sp>
        <p:nvSpPr>
          <p:cNvPr id="5" name="TextBox 4"/>
          <p:cNvSpPr txBox="1"/>
          <p:nvPr/>
        </p:nvSpPr>
        <p:spPr>
          <a:xfrm>
            <a:off x="228600" y="31234"/>
            <a:ext cx="2372727" cy="369332"/>
          </a:xfrm>
          <a:prstGeom prst="rect">
            <a:avLst/>
          </a:prstGeom>
          <a:noFill/>
        </p:spPr>
        <p:txBody>
          <a:bodyPr wrap="none" rtlCol="0">
            <a:spAutoFit/>
          </a:bodyPr>
          <a:lstStyle/>
          <a:p>
            <a:r>
              <a:rPr lang="en-US" dirty="0">
                <a:latin typeface="Times New Roman"/>
                <a:cs typeface="Times New Roman"/>
              </a:rPr>
              <a:t>(courtesy of Mr. White)</a:t>
            </a:r>
          </a:p>
        </p:txBody>
      </p:sp>
    </p:spTree>
    <p:extLst>
      <p:ext uri="{BB962C8B-B14F-4D97-AF65-F5344CB8AC3E}">
        <p14:creationId xmlns:p14="http://schemas.microsoft.com/office/powerpoint/2010/main" val="923401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Conductors in electrostatic equilibrium</a:t>
            </a:r>
          </a:p>
        </p:txBody>
      </p:sp>
      <p:sp>
        <p:nvSpPr>
          <p:cNvPr id="3" name="Content Placeholder 2"/>
          <p:cNvSpPr>
            <a:spLocks noGrp="1"/>
          </p:cNvSpPr>
          <p:nvPr>
            <p:ph idx="1"/>
          </p:nvPr>
        </p:nvSpPr>
        <p:spPr>
          <a:xfrm>
            <a:off x="137161" y="1298222"/>
            <a:ext cx="8727439" cy="5013678"/>
          </a:xfrm>
        </p:spPr>
        <p:txBody>
          <a:bodyPr>
            <a:normAutofit fontScale="92500"/>
          </a:bodyPr>
          <a:lstStyle/>
          <a:p>
            <a:pPr marL="0" indent="0">
              <a:buNone/>
            </a:pPr>
            <a:r>
              <a:rPr lang="en-US" sz="2000" dirty="0">
                <a:solidFill>
                  <a:srgbClr val="FF0000"/>
                </a:solidFill>
                <a:latin typeface="Apple Chancery" panose="03020702040506060504" pitchFamily="66" charset="-79"/>
                <a:cs typeface="Apple Chancery" panose="03020702040506060504" pitchFamily="66" charset="-79"/>
              </a:rPr>
              <a:t>Consider a neutral</a:t>
            </a:r>
            <a:r>
              <a:rPr lang="en-US" sz="2000" dirty="0"/>
              <a:t>, </a:t>
            </a:r>
            <a:r>
              <a:rPr lang="en-US" sz="2000" dirty="0">
                <a:solidFill>
                  <a:srgbClr val="1D46D1"/>
                </a:solidFill>
              </a:rPr>
              <a:t>metal conductor</a:t>
            </a:r>
            <a:r>
              <a:rPr lang="en-US" sz="2000" dirty="0"/>
              <a:t>.</a:t>
            </a:r>
          </a:p>
          <a:p>
            <a:pPr lvl="1"/>
            <a:r>
              <a:rPr lang="en-US" dirty="0"/>
              <a:t>What is true about some of the electrons in that conductor?</a:t>
            </a:r>
          </a:p>
          <a:p>
            <a:pPr lvl="1"/>
            <a:endParaRPr lang="en-US" dirty="0"/>
          </a:p>
          <a:p>
            <a:pPr marL="0" indent="0">
              <a:buNone/>
            </a:pPr>
            <a:r>
              <a:rPr lang="en-US" sz="2000" dirty="0">
                <a:solidFill>
                  <a:srgbClr val="FF0000"/>
                </a:solidFill>
                <a:latin typeface="Apple Chancery" panose="03020702040506060504" pitchFamily="66" charset="-79"/>
                <a:cs typeface="Apple Chancery" panose="03020702040506060504" pitchFamily="66" charset="-79"/>
              </a:rPr>
              <a:t>If no net motion </a:t>
            </a:r>
            <a:r>
              <a:rPr lang="en-US" sz="2000" dirty="0"/>
              <a:t>of charge occurs in that conductor, it’s in </a:t>
            </a:r>
            <a:r>
              <a:rPr lang="en-US" sz="2000" b="1" dirty="0">
                <a:solidFill>
                  <a:srgbClr val="1D46D1"/>
                </a:solidFill>
              </a:rPr>
              <a:t>electrostatic equilibrium</a:t>
            </a:r>
            <a:r>
              <a:rPr lang="en-US" sz="2000" dirty="0"/>
              <a:t>. (This occurs when a conductor is isolated and insulated from the ground). This means:</a:t>
            </a:r>
          </a:p>
          <a:p>
            <a:pPr lvl="1"/>
            <a:r>
              <a:rPr lang="en-US" dirty="0">
                <a:solidFill>
                  <a:srgbClr val="FF0000"/>
                </a:solidFill>
                <a:latin typeface="Apple Chancery" panose="03020702040506060504" pitchFamily="66" charset="-79"/>
                <a:cs typeface="Apple Chancery" panose="03020702040506060504" pitchFamily="66" charset="-79"/>
              </a:rPr>
              <a:t>The electric field is zero everywhere</a:t>
            </a:r>
            <a:r>
              <a:rPr lang="en-US" dirty="0"/>
              <a:t> </a:t>
            </a:r>
            <a:r>
              <a:rPr lang="en-US" dirty="0">
                <a:solidFill>
                  <a:srgbClr val="1D46D1"/>
                </a:solidFill>
              </a:rPr>
              <a:t>inside the conductor</a:t>
            </a:r>
            <a:r>
              <a:rPr lang="en-US" dirty="0"/>
              <a:t>.</a:t>
            </a:r>
          </a:p>
          <a:p>
            <a:pPr marL="914400" lvl="2" indent="0">
              <a:buNone/>
            </a:pPr>
            <a:r>
              <a:rPr lang="en-US" dirty="0"/>
              <a:t>If not, what would happen?</a:t>
            </a:r>
          </a:p>
          <a:p>
            <a:pPr lvl="1"/>
            <a:r>
              <a:rPr lang="en-US" dirty="0">
                <a:solidFill>
                  <a:srgbClr val="FF0000"/>
                </a:solidFill>
                <a:latin typeface="Apple Chancery" panose="03020702040506060504" pitchFamily="66" charset="-79"/>
                <a:cs typeface="Apple Chancery" panose="03020702040506060504" pitchFamily="66" charset="-79"/>
              </a:rPr>
              <a:t>Any excess charge </a:t>
            </a:r>
            <a:r>
              <a:rPr lang="en-US" dirty="0"/>
              <a:t>on that conductor is </a:t>
            </a:r>
            <a:r>
              <a:rPr lang="en-US" dirty="0">
                <a:solidFill>
                  <a:srgbClr val="1D46D1"/>
                </a:solidFill>
              </a:rPr>
              <a:t>entirely on its surface</a:t>
            </a:r>
            <a:r>
              <a:rPr lang="en-US" dirty="0"/>
              <a:t>.</a:t>
            </a:r>
          </a:p>
          <a:p>
            <a:pPr marL="914400" lvl="2" indent="0">
              <a:buNone/>
            </a:pPr>
            <a:r>
              <a:rPr lang="en-US" dirty="0"/>
              <a:t>If not, what would happen?</a:t>
            </a:r>
          </a:p>
          <a:p>
            <a:pPr lvl="1"/>
            <a:r>
              <a:rPr lang="en-US" dirty="0">
                <a:solidFill>
                  <a:srgbClr val="FF0000"/>
                </a:solidFill>
                <a:latin typeface="Apple Chancery" panose="03020702040506060504" pitchFamily="66" charset="-79"/>
                <a:cs typeface="Apple Chancery" panose="03020702040506060504" pitchFamily="66" charset="-79"/>
              </a:rPr>
              <a:t>The E field just outside </a:t>
            </a:r>
            <a:r>
              <a:rPr lang="en-US" dirty="0"/>
              <a:t>a charged conductor </a:t>
            </a:r>
            <a:r>
              <a:rPr lang="en-US" dirty="0">
                <a:solidFill>
                  <a:srgbClr val="1D46D1"/>
                </a:solidFill>
              </a:rPr>
              <a:t>is perpendicular to its surface</a:t>
            </a:r>
            <a:r>
              <a:rPr lang="en-US" dirty="0"/>
              <a:t>.</a:t>
            </a:r>
          </a:p>
          <a:p>
            <a:pPr marL="914400" lvl="2" indent="0">
              <a:buNone/>
            </a:pPr>
            <a:r>
              <a:rPr lang="en-US" dirty="0"/>
              <a:t>If not, what would happen?</a:t>
            </a:r>
          </a:p>
          <a:p>
            <a:pPr marL="914400" lvl="2" indent="0">
              <a:buNone/>
            </a:pPr>
            <a:endParaRPr lang="en-US" dirty="0"/>
          </a:p>
          <a:p>
            <a:pPr lvl="1"/>
            <a:r>
              <a:rPr lang="en-US" dirty="0">
                <a:solidFill>
                  <a:srgbClr val="FF0000"/>
                </a:solidFill>
                <a:latin typeface="Apple Chancery" panose="03020702040506060504" pitchFamily="66" charset="-79"/>
                <a:cs typeface="Apple Chancery" panose="03020702040506060504" pitchFamily="66" charset="-79"/>
              </a:rPr>
              <a:t>If irregular, </a:t>
            </a:r>
            <a:r>
              <a:rPr lang="en-US" dirty="0">
                <a:solidFill>
                  <a:srgbClr val="1D46D1"/>
                </a:solidFill>
              </a:rPr>
              <a:t>charge accumulates at sharp points </a:t>
            </a:r>
            <a:r>
              <a:rPr lang="en-US" dirty="0"/>
              <a:t>(where the radius of curvature is smallest).</a:t>
            </a:r>
          </a:p>
          <a:p>
            <a:pPr marL="914400" lvl="2" indent="0">
              <a:buNone/>
            </a:pPr>
            <a:r>
              <a:rPr lang="en-US" dirty="0"/>
              <a:t>Let’s look at this</a:t>
            </a:r>
            <a:r>
              <a:rPr lang="mr-IN" dirty="0"/>
              <a:t>…</a:t>
            </a:r>
            <a:endParaRPr lang="en-US" dirty="0"/>
          </a:p>
        </p:txBody>
      </p:sp>
      <p:sp>
        <p:nvSpPr>
          <p:cNvPr id="4" name="TextBox 3"/>
          <p:cNvSpPr txBox="1"/>
          <p:nvPr/>
        </p:nvSpPr>
        <p:spPr>
          <a:xfrm>
            <a:off x="1075803" y="1989026"/>
            <a:ext cx="7378700" cy="338554"/>
          </a:xfrm>
          <a:prstGeom prst="rect">
            <a:avLst/>
          </a:prstGeom>
          <a:noFill/>
        </p:spPr>
        <p:txBody>
          <a:bodyPr wrap="square" rtlCol="0">
            <a:spAutoFit/>
          </a:bodyPr>
          <a:lstStyle/>
          <a:p>
            <a:r>
              <a:rPr lang="en-US" sz="1600" dirty="0">
                <a:solidFill>
                  <a:srgbClr val="1D46D1"/>
                </a:solidFill>
                <a:latin typeface="Palatino Linotype" charset="0"/>
                <a:ea typeface="Palatino Linotype" charset="0"/>
                <a:cs typeface="Palatino Linotype" charset="0"/>
              </a:rPr>
              <a:t>They’re free to move within the material - remember metallic bonding?</a:t>
            </a:r>
          </a:p>
        </p:txBody>
      </p:sp>
      <p:sp>
        <p:nvSpPr>
          <p:cNvPr id="5" name="TextBox 4"/>
          <p:cNvSpPr txBox="1"/>
          <p:nvPr/>
        </p:nvSpPr>
        <p:spPr>
          <a:xfrm>
            <a:off x="3620625" y="3356938"/>
            <a:ext cx="5232400" cy="338554"/>
          </a:xfrm>
          <a:prstGeom prst="rect">
            <a:avLst/>
          </a:prstGeom>
          <a:noFill/>
        </p:spPr>
        <p:txBody>
          <a:bodyPr wrap="square" rtlCol="0">
            <a:spAutoFit/>
          </a:bodyPr>
          <a:lstStyle/>
          <a:p>
            <a:r>
              <a:rPr lang="en-US" sz="1600" dirty="0">
                <a:solidFill>
                  <a:srgbClr val="1D46D1"/>
                </a:solidFill>
                <a:latin typeface="Palatino Linotype" charset="0"/>
                <a:ea typeface="Palatino Linotype" charset="0"/>
                <a:cs typeface="Palatino Linotype" charset="0"/>
              </a:rPr>
              <a:t>The field would cause charge to move - not equilibrium!</a:t>
            </a:r>
          </a:p>
        </p:txBody>
      </p:sp>
      <p:sp>
        <p:nvSpPr>
          <p:cNvPr id="6" name="TextBox 5"/>
          <p:cNvSpPr txBox="1"/>
          <p:nvPr/>
        </p:nvSpPr>
        <p:spPr>
          <a:xfrm>
            <a:off x="3620625" y="4006773"/>
            <a:ext cx="5232400" cy="338554"/>
          </a:xfrm>
          <a:prstGeom prst="rect">
            <a:avLst/>
          </a:prstGeom>
          <a:noFill/>
        </p:spPr>
        <p:txBody>
          <a:bodyPr wrap="square" rtlCol="0">
            <a:spAutoFit/>
          </a:bodyPr>
          <a:lstStyle/>
          <a:p>
            <a:r>
              <a:rPr lang="en-US" sz="1600" dirty="0">
                <a:solidFill>
                  <a:srgbClr val="1D46D1"/>
                </a:solidFill>
                <a:latin typeface="Palatino Linotype" charset="0"/>
                <a:ea typeface="Palatino Linotype" charset="0"/>
                <a:cs typeface="Palatino Linotype" charset="0"/>
              </a:rPr>
              <a:t>They’d repel and move towards the surface anyways!</a:t>
            </a:r>
          </a:p>
        </p:txBody>
      </p:sp>
      <p:sp>
        <p:nvSpPr>
          <p:cNvPr id="7" name="TextBox 6"/>
          <p:cNvSpPr txBox="1"/>
          <p:nvPr/>
        </p:nvSpPr>
        <p:spPr>
          <a:xfrm>
            <a:off x="3620625" y="4628088"/>
            <a:ext cx="5066175" cy="584775"/>
          </a:xfrm>
          <a:prstGeom prst="rect">
            <a:avLst/>
          </a:prstGeom>
          <a:noFill/>
        </p:spPr>
        <p:txBody>
          <a:bodyPr wrap="square" rtlCol="0">
            <a:spAutoFit/>
          </a:bodyPr>
          <a:lstStyle/>
          <a:p>
            <a:r>
              <a:rPr lang="en-US" sz="1600" dirty="0">
                <a:solidFill>
                  <a:srgbClr val="1D46D1"/>
                </a:solidFill>
                <a:latin typeface="Palatino Linotype" charset="0"/>
                <a:ea typeface="Palatino Linotype" charset="0"/>
                <a:cs typeface="Palatino Linotype" charset="0"/>
              </a:rPr>
              <a:t>There would be a surface-parallel component, which would make charges flow</a:t>
            </a:r>
            <a:r>
              <a:rPr lang="mr-IN" sz="1600" dirty="0">
                <a:solidFill>
                  <a:srgbClr val="1D46D1"/>
                </a:solidFill>
                <a:latin typeface="Palatino Linotype" charset="0"/>
                <a:ea typeface="Palatino Linotype" charset="0"/>
                <a:cs typeface="Palatino Linotype" charset="0"/>
              </a:rPr>
              <a:t>…</a:t>
            </a:r>
            <a:r>
              <a:rPr lang="en-US" sz="1600" dirty="0">
                <a:solidFill>
                  <a:srgbClr val="1D46D1"/>
                </a:solidFill>
                <a:latin typeface="Palatino Linotype" charset="0"/>
                <a:ea typeface="Palatino Linotype" charset="0"/>
                <a:cs typeface="Palatino Linotype" charset="0"/>
              </a:rPr>
              <a:t>not equilibrium!</a:t>
            </a:r>
          </a:p>
        </p:txBody>
      </p:sp>
      <p:sp>
        <p:nvSpPr>
          <p:cNvPr id="8" name="TextBox 7">
            <a:extLst>
              <a:ext uri="{FF2B5EF4-FFF2-40B4-BE49-F238E27FC236}">
                <a16:creationId xmlns:a16="http://schemas.microsoft.com/office/drawing/2014/main" id="{D5DD01D0-013E-C642-8BA8-5E50D1B8EA02}"/>
              </a:ext>
            </a:extLst>
          </p:cNvPr>
          <p:cNvSpPr txBox="1"/>
          <p:nvPr/>
        </p:nvSpPr>
        <p:spPr>
          <a:xfrm>
            <a:off x="8576840" y="6329513"/>
            <a:ext cx="428322" cy="276999"/>
          </a:xfrm>
          <a:prstGeom prst="rect">
            <a:avLst/>
          </a:prstGeom>
          <a:noFill/>
        </p:spPr>
        <p:txBody>
          <a:bodyPr wrap="none" rtlCol="0">
            <a:spAutoFit/>
          </a:bodyPr>
          <a:lstStyle/>
          <a:p>
            <a:r>
              <a:rPr lang="en-US" sz="1200" dirty="0">
                <a:latin typeface="Times New Roman" panose="02020603050405020304" pitchFamily="18" charset="0"/>
                <a:cs typeface="Times New Roman" panose="02020603050405020304" pitchFamily="18" charset="0"/>
              </a:rPr>
              <a:t>8.)  </a:t>
            </a:r>
          </a:p>
        </p:txBody>
      </p:sp>
    </p:spTree>
    <p:extLst>
      <p:ext uri="{BB962C8B-B14F-4D97-AF65-F5344CB8AC3E}">
        <p14:creationId xmlns:p14="http://schemas.microsoft.com/office/powerpoint/2010/main" val="2904426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50"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8719662" y="6472238"/>
            <a:ext cx="318485"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9.)</a:t>
            </a:r>
          </a:p>
        </p:txBody>
      </p:sp>
      <p:sp>
        <p:nvSpPr>
          <p:cNvPr id="2" name="TextBox 1"/>
          <p:cNvSpPr txBox="1"/>
          <p:nvPr/>
        </p:nvSpPr>
        <p:spPr>
          <a:xfrm>
            <a:off x="228600" y="747167"/>
            <a:ext cx="8637326" cy="769441"/>
          </a:xfrm>
          <a:prstGeom prst="rect">
            <a:avLst/>
          </a:prstGeom>
          <a:noFill/>
        </p:spPr>
        <p:txBody>
          <a:bodyPr wrap="square" rtlCol="0">
            <a:spAutoFit/>
          </a:bodyPr>
          <a:lstStyle/>
          <a:p>
            <a:r>
              <a:rPr lang="en-US" sz="2400" dirty="0">
                <a:solidFill>
                  <a:srgbClr val="FF0000"/>
                </a:solidFill>
                <a:latin typeface="Apple Chancery"/>
                <a:cs typeface="Apple Chancery"/>
              </a:rPr>
              <a:t>When free charge </a:t>
            </a:r>
            <a:r>
              <a:rPr lang="en-US" sz="2000" dirty="0">
                <a:latin typeface="Times New Roman"/>
                <a:cs typeface="Times New Roman"/>
              </a:rPr>
              <a:t>is placed on a conductor, electrical repulsion will motivate electrons to move as far away from other electrons as possible.  Consequence: </a:t>
            </a:r>
          </a:p>
        </p:txBody>
      </p:sp>
      <p:sp>
        <p:nvSpPr>
          <p:cNvPr id="27" name="TextBox 26"/>
          <p:cNvSpPr txBox="1"/>
          <p:nvPr/>
        </p:nvSpPr>
        <p:spPr>
          <a:xfrm>
            <a:off x="254000" y="123279"/>
            <a:ext cx="8637326" cy="646331"/>
          </a:xfrm>
          <a:prstGeom prst="rect">
            <a:avLst/>
          </a:prstGeom>
          <a:noFill/>
        </p:spPr>
        <p:txBody>
          <a:bodyPr wrap="square" rtlCol="0">
            <a:spAutoFit/>
          </a:bodyPr>
          <a:lstStyle/>
          <a:p>
            <a:pPr algn="ctr"/>
            <a:r>
              <a:rPr lang="en-US" sz="3600" dirty="0">
                <a:solidFill>
                  <a:srgbClr val="FF0000"/>
                </a:solidFill>
                <a:latin typeface="Apple Chancery"/>
                <a:cs typeface="Apple Chancery"/>
              </a:rPr>
              <a:t>Shielding</a:t>
            </a:r>
            <a:endParaRPr lang="en-US" sz="2000" dirty="0">
              <a:latin typeface="Times New Roman"/>
              <a:cs typeface="Times New Roman"/>
            </a:endParaRPr>
          </a:p>
        </p:txBody>
      </p:sp>
      <p:sp>
        <p:nvSpPr>
          <p:cNvPr id="29" name="TextBox 28"/>
          <p:cNvSpPr txBox="1"/>
          <p:nvPr/>
        </p:nvSpPr>
        <p:spPr>
          <a:xfrm>
            <a:off x="495676" y="1525838"/>
            <a:ext cx="6692524" cy="1631216"/>
          </a:xfrm>
          <a:prstGeom prst="rect">
            <a:avLst/>
          </a:prstGeom>
          <a:noFill/>
        </p:spPr>
        <p:txBody>
          <a:bodyPr wrap="square" rtlCol="0">
            <a:spAutoFit/>
          </a:bodyPr>
          <a:lstStyle/>
          <a:p>
            <a:r>
              <a:rPr lang="en-US" sz="2000" dirty="0">
                <a:solidFill>
                  <a:srgbClr val="FF0000"/>
                </a:solidFill>
                <a:latin typeface="Apple Chancery"/>
                <a:cs typeface="Apple Chancery"/>
              </a:rPr>
              <a:t>Force electrons </a:t>
            </a:r>
            <a:r>
              <a:rPr lang="en-US" sz="2000" dirty="0">
                <a:latin typeface="Times New Roman"/>
                <a:cs typeface="Times New Roman"/>
              </a:rPr>
              <a:t>onto a </a:t>
            </a:r>
            <a:r>
              <a:rPr lang="en-US" sz="2000" dirty="0">
                <a:solidFill>
                  <a:srgbClr val="0000FF"/>
                </a:solidFill>
                <a:latin typeface="Times New Roman"/>
                <a:cs typeface="Times New Roman"/>
              </a:rPr>
              <a:t>flat conducting surface</a:t>
            </a:r>
            <a:r>
              <a:rPr lang="en-US" sz="2000" dirty="0">
                <a:latin typeface="Times New Roman"/>
                <a:cs typeface="Times New Roman"/>
              </a:rPr>
              <a:t>.  At some point, the </a:t>
            </a:r>
            <a:r>
              <a:rPr lang="en-US" sz="2000" dirty="0">
                <a:solidFill>
                  <a:srgbClr val="0000FF"/>
                </a:solidFill>
                <a:latin typeface="Times New Roman"/>
                <a:cs typeface="Times New Roman"/>
              </a:rPr>
              <a:t>free electron population </a:t>
            </a:r>
            <a:r>
              <a:rPr lang="en-US" sz="2000" dirty="0">
                <a:latin typeface="Times New Roman"/>
                <a:cs typeface="Times New Roman"/>
              </a:rPr>
              <a:t>already </a:t>
            </a:r>
            <a:r>
              <a:rPr lang="en-US" sz="2000" dirty="0">
                <a:solidFill>
                  <a:srgbClr val="0000FF"/>
                </a:solidFill>
                <a:latin typeface="Times New Roman"/>
                <a:cs typeface="Times New Roman"/>
              </a:rPr>
              <a:t>on the surface </a:t>
            </a:r>
            <a:r>
              <a:rPr lang="en-US" sz="2000" dirty="0">
                <a:latin typeface="Times New Roman"/>
                <a:cs typeface="Times New Roman"/>
              </a:rPr>
              <a:t>will </a:t>
            </a:r>
            <a:r>
              <a:rPr lang="en-US" sz="2000" dirty="0">
                <a:solidFill>
                  <a:srgbClr val="0000FF"/>
                </a:solidFill>
                <a:latin typeface="Times New Roman"/>
                <a:cs typeface="Times New Roman"/>
              </a:rPr>
              <a:t>provide</a:t>
            </a:r>
            <a:r>
              <a:rPr lang="en-US" sz="2000" dirty="0">
                <a:latin typeface="Times New Roman"/>
                <a:cs typeface="Times New Roman"/>
              </a:rPr>
              <a:t> such a </a:t>
            </a:r>
            <a:r>
              <a:rPr lang="en-US" sz="2000" dirty="0">
                <a:solidFill>
                  <a:srgbClr val="0000FF"/>
                </a:solidFill>
                <a:latin typeface="Times New Roman"/>
                <a:cs typeface="Times New Roman"/>
              </a:rPr>
              <a:t>large repulsive force </a:t>
            </a:r>
            <a:r>
              <a:rPr lang="en-US" sz="2000" dirty="0">
                <a:latin typeface="Times New Roman"/>
                <a:cs typeface="Times New Roman"/>
              </a:rPr>
              <a:t>that </a:t>
            </a:r>
            <a:r>
              <a:rPr lang="en-US" sz="2000" dirty="0">
                <a:solidFill>
                  <a:srgbClr val="0000FF"/>
                </a:solidFill>
                <a:latin typeface="Times New Roman"/>
                <a:cs typeface="Times New Roman"/>
              </a:rPr>
              <a:t>no</a:t>
            </a:r>
            <a:r>
              <a:rPr lang="en-US" sz="2000" dirty="0">
                <a:latin typeface="Times New Roman"/>
                <a:cs typeface="Times New Roman"/>
              </a:rPr>
              <a:t> additionally placed </a:t>
            </a:r>
            <a:r>
              <a:rPr lang="en-US" sz="2000" dirty="0">
                <a:solidFill>
                  <a:srgbClr val="0000FF"/>
                </a:solidFill>
                <a:latin typeface="Times New Roman"/>
                <a:cs typeface="Times New Roman"/>
              </a:rPr>
              <a:t>electrons will make it onto the surface</a:t>
            </a:r>
            <a:r>
              <a:rPr lang="en-US" sz="2000" dirty="0">
                <a:latin typeface="Times New Roman"/>
                <a:cs typeface="Times New Roman"/>
              </a:rPr>
              <a:t>.  When that happens, the </a:t>
            </a:r>
            <a:r>
              <a:rPr lang="en-US" sz="2000" dirty="0">
                <a:solidFill>
                  <a:srgbClr val="FF0000"/>
                </a:solidFill>
                <a:latin typeface="Times New Roman"/>
                <a:cs typeface="Times New Roman"/>
              </a:rPr>
              <a:t>electrons will be evenly distributed over the surface</a:t>
            </a:r>
            <a:r>
              <a:rPr lang="en-US" sz="2000" dirty="0">
                <a:latin typeface="Times New Roman"/>
                <a:cs typeface="Times New Roman"/>
              </a:rPr>
              <a:t>.</a:t>
            </a:r>
          </a:p>
        </p:txBody>
      </p:sp>
      <p:sp>
        <p:nvSpPr>
          <p:cNvPr id="3" name="Trapezoid 2"/>
          <p:cNvSpPr/>
          <p:nvPr/>
        </p:nvSpPr>
        <p:spPr>
          <a:xfrm>
            <a:off x="7397536" y="1727200"/>
            <a:ext cx="1550726" cy="711200"/>
          </a:xfrm>
          <a:prstGeom prst="trapezoid">
            <a:avLst/>
          </a:prstGeom>
          <a:pattFill prst="pct20">
            <a:fgClr>
              <a:srgbClr val="FF0000"/>
            </a:fgClr>
            <a:bgClr>
              <a:prstClr val="white"/>
            </a:bgClr>
          </a:patt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7289801" y="2468890"/>
            <a:ext cx="1841875" cy="523220"/>
          </a:xfrm>
          <a:prstGeom prst="rect">
            <a:avLst/>
          </a:prstGeom>
          <a:noFill/>
        </p:spPr>
        <p:txBody>
          <a:bodyPr wrap="square" rtlCol="0">
            <a:spAutoFit/>
          </a:bodyPr>
          <a:lstStyle/>
          <a:p>
            <a:r>
              <a:rPr lang="en-US" sz="1400" dirty="0">
                <a:latin typeface="Times New Roman"/>
                <a:cs typeface="Times New Roman"/>
              </a:rPr>
              <a:t>surface charge density </a:t>
            </a:r>
          </a:p>
          <a:p>
            <a:r>
              <a:rPr lang="en-US" sz="1400" dirty="0">
                <a:latin typeface="Times New Roman"/>
                <a:cs typeface="Times New Roman"/>
              </a:rPr>
              <a:t>   evenly distributed</a:t>
            </a:r>
          </a:p>
        </p:txBody>
      </p:sp>
      <p:sp>
        <p:nvSpPr>
          <p:cNvPr id="14" name="TextBox 13"/>
          <p:cNvSpPr txBox="1"/>
          <p:nvPr/>
        </p:nvSpPr>
        <p:spPr>
          <a:xfrm>
            <a:off x="495676" y="3172730"/>
            <a:ext cx="6901860" cy="1323439"/>
          </a:xfrm>
          <a:prstGeom prst="rect">
            <a:avLst/>
          </a:prstGeom>
          <a:noFill/>
        </p:spPr>
        <p:txBody>
          <a:bodyPr wrap="square" rtlCol="0">
            <a:spAutoFit/>
          </a:bodyPr>
          <a:lstStyle/>
          <a:p>
            <a:r>
              <a:rPr lang="en-US" sz="2000" dirty="0">
                <a:solidFill>
                  <a:srgbClr val="FF0000"/>
                </a:solidFill>
                <a:latin typeface="Apple Chancery"/>
                <a:cs typeface="Apple Chancery"/>
              </a:rPr>
              <a:t>Bend the surface </a:t>
            </a:r>
            <a:r>
              <a:rPr lang="en-US" sz="2000" dirty="0">
                <a:latin typeface="Times New Roman"/>
                <a:cs typeface="Times New Roman"/>
              </a:rPr>
              <a:t>and you can force MORE electrons on, </a:t>
            </a:r>
            <a:r>
              <a:rPr lang="en-US" sz="2000" dirty="0" err="1">
                <a:latin typeface="Times New Roman"/>
                <a:cs typeface="Times New Roman"/>
              </a:rPr>
              <a:t>increas-ing</a:t>
            </a:r>
            <a:r>
              <a:rPr lang="en-US" sz="2000" dirty="0">
                <a:latin typeface="Times New Roman"/>
                <a:cs typeface="Times New Roman"/>
              </a:rPr>
              <a:t> the </a:t>
            </a:r>
            <a:r>
              <a:rPr lang="en-US" sz="2000" i="1" dirty="0">
                <a:solidFill>
                  <a:srgbClr val="FF0000"/>
                </a:solidFill>
                <a:latin typeface="Times New Roman"/>
                <a:cs typeface="Times New Roman"/>
              </a:rPr>
              <a:t>surface charge density</a:t>
            </a:r>
            <a:r>
              <a:rPr lang="en-US" sz="2000" dirty="0">
                <a:latin typeface="Times New Roman"/>
                <a:cs typeface="Times New Roman"/>
              </a:rPr>
              <a:t>.  Why?  Because there is </a:t>
            </a:r>
            <a:r>
              <a:rPr lang="en-US" sz="2000" dirty="0">
                <a:solidFill>
                  <a:srgbClr val="0000FF"/>
                </a:solidFill>
                <a:latin typeface="Times New Roman"/>
                <a:cs typeface="Times New Roman"/>
              </a:rPr>
              <a:t>now material between the electrons</a:t>
            </a:r>
            <a:r>
              <a:rPr lang="en-US" sz="2000" dirty="0">
                <a:latin typeface="Times New Roman"/>
                <a:cs typeface="Times New Roman"/>
              </a:rPr>
              <a:t>, </a:t>
            </a:r>
            <a:r>
              <a:rPr lang="en-US" sz="2000" dirty="0">
                <a:solidFill>
                  <a:srgbClr val="0000FF"/>
                </a:solidFill>
                <a:latin typeface="Times New Roman"/>
                <a:cs typeface="Times New Roman"/>
              </a:rPr>
              <a:t>diminishing</a:t>
            </a:r>
            <a:r>
              <a:rPr lang="en-US" sz="2000" dirty="0">
                <a:latin typeface="Times New Roman"/>
                <a:cs typeface="Times New Roman"/>
              </a:rPr>
              <a:t> their </a:t>
            </a:r>
            <a:r>
              <a:rPr lang="en-US" sz="2000" dirty="0">
                <a:solidFill>
                  <a:srgbClr val="0000FF"/>
                </a:solidFill>
                <a:latin typeface="Times New Roman"/>
                <a:cs typeface="Times New Roman"/>
              </a:rPr>
              <a:t>repulsive effect </a:t>
            </a:r>
            <a:r>
              <a:rPr lang="en-US" sz="2000" dirty="0">
                <a:latin typeface="Times New Roman"/>
                <a:cs typeface="Times New Roman"/>
              </a:rPr>
              <a:t>on distance electrons.  This phenomenon is called </a:t>
            </a:r>
            <a:r>
              <a:rPr lang="en-US" sz="2000" dirty="0">
                <a:solidFill>
                  <a:srgbClr val="FF0000"/>
                </a:solidFill>
                <a:latin typeface="Times New Roman"/>
                <a:cs typeface="Times New Roman"/>
              </a:rPr>
              <a:t>SHIELDING</a:t>
            </a:r>
            <a:r>
              <a:rPr lang="en-US" sz="2000" dirty="0">
                <a:latin typeface="Times New Roman"/>
                <a:cs typeface="Times New Roman"/>
              </a:rPr>
              <a:t>.</a:t>
            </a:r>
          </a:p>
        </p:txBody>
      </p:sp>
      <p:grpSp>
        <p:nvGrpSpPr>
          <p:cNvPr id="9" name="Group 8"/>
          <p:cNvGrpSpPr/>
          <p:nvPr/>
        </p:nvGrpSpPr>
        <p:grpSpPr>
          <a:xfrm>
            <a:off x="7823200" y="3295821"/>
            <a:ext cx="981075" cy="1343025"/>
            <a:chOff x="7442200" y="3892721"/>
            <a:chExt cx="981075" cy="1343025"/>
          </a:xfrm>
        </p:grpSpPr>
        <p:sp>
          <p:nvSpPr>
            <p:cNvPr id="6" name="Freeform 5"/>
            <p:cNvSpPr/>
            <p:nvPr/>
          </p:nvSpPr>
          <p:spPr>
            <a:xfrm>
              <a:off x="7442200" y="3892721"/>
              <a:ext cx="981075" cy="850900"/>
            </a:xfrm>
            <a:custGeom>
              <a:avLst/>
              <a:gdLst>
                <a:gd name="connsiteX0" fmla="*/ 0 w 981075"/>
                <a:gd name="connsiteY0" fmla="*/ 828675 h 850900"/>
                <a:gd name="connsiteX1" fmla="*/ 22225 w 981075"/>
                <a:gd name="connsiteY1" fmla="*/ 704850 h 850900"/>
                <a:gd name="connsiteX2" fmla="*/ 79375 w 981075"/>
                <a:gd name="connsiteY2" fmla="*/ 577850 h 850900"/>
                <a:gd name="connsiteX3" fmla="*/ 142875 w 981075"/>
                <a:gd name="connsiteY3" fmla="*/ 501650 h 850900"/>
                <a:gd name="connsiteX4" fmla="*/ 247650 w 981075"/>
                <a:gd name="connsiteY4" fmla="*/ 422275 h 850900"/>
                <a:gd name="connsiteX5" fmla="*/ 377825 w 981075"/>
                <a:gd name="connsiteY5" fmla="*/ 377825 h 850900"/>
                <a:gd name="connsiteX6" fmla="*/ 501650 w 981075"/>
                <a:gd name="connsiteY6" fmla="*/ 358775 h 850900"/>
                <a:gd name="connsiteX7" fmla="*/ 660400 w 981075"/>
                <a:gd name="connsiteY7" fmla="*/ 390525 h 850900"/>
                <a:gd name="connsiteX8" fmla="*/ 793750 w 981075"/>
                <a:gd name="connsiteY8" fmla="*/ 463550 h 850900"/>
                <a:gd name="connsiteX9" fmla="*/ 904875 w 981075"/>
                <a:gd name="connsiteY9" fmla="*/ 587375 h 850900"/>
                <a:gd name="connsiteX10" fmla="*/ 962025 w 981075"/>
                <a:gd name="connsiteY10" fmla="*/ 717550 h 850900"/>
                <a:gd name="connsiteX11" fmla="*/ 981075 w 981075"/>
                <a:gd name="connsiteY11" fmla="*/ 850900 h 850900"/>
                <a:gd name="connsiteX12" fmla="*/ 892175 w 981075"/>
                <a:gd name="connsiteY12" fmla="*/ 415925 h 850900"/>
                <a:gd name="connsiteX13" fmla="*/ 863600 w 981075"/>
                <a:gd name="connsiteY13" fmla="*/ 273050 h 850900"/>
                <a:gd name="connsiteX14" fmla="*/ 803275 w 981075"/>
                <a:gd name="connsiteY14" fmla="*/ 152400 h 850900"/>
                <a:gd name="connsiteX15" fmla="*/ 717550 w 981075"/>
                <a:gd name="connsiteY15" fmla="*/ 73025 h 850900"/>
                <a:gd name="connsiteX16" fmla="*/ 628650 w 981075"/>
                <a:gd name="connsiteY16" fmla="*/ 22225 h 850900"/>
                <a:gd name="connsiteX17" fmla="*/ 492125 w 981075"/>
                <a:gd name="connsiteY17" fmla="*/ 0 h 850900"/>
                <a:gd name="connsiteX18" fmla="*/ 352425 w 981075"/>
                <a:gd name="connsiteY18" fmla="*/ 34925 h 850900"/>
                <a:gd name="connsiteX19" fmla="*/ 231775 w 981075"/>
                <a:gd name="connsiteY19" fmla="*/ 127000 h 850900"/>
                <a:gd name="connsiteX20" fmla="*/ 149225 w 981075"/>
                <a:gd name="connsiteY20" fmla="*/ 250825 h 850900"/>
                <a:gd name="connsiteX21" fmla="*/ 120650 w 981075"/>
                <a:gd name="connsiteY21" fmla="*/ 349250 h 850900"/>
                <a:gd name="connsiteX22" fmla="*/ 114300 w 981075"/>
                <a:gd name="connsiteY22" fmla="*/ 415925 h 850900"/>
                <a:gd name="connsiteX23" fmla="*/ 0 w 981075"/>
                <a:gd name="connsiteY23" fmla="*/ 828675 h 850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81075" h="850900">
                  <a:moveTo>
                    <a:pt x="0" y="828675"/>
                  </a:moveTo>
                  <a:lnTo>
                    <a:pt x="22225" y="704850"/>
                  </a:lnTo>
                  <a:lnTo>
                    <a:pt x="79375" y="577850"/>
                  </a:lnTo>
                  <a:lnTo>
                    <a:pt x="142875" y="501650"/>
                  </a:lnTo>
                  <a:lnTo>
                    <a:pt x="247650" y="422275"/>
                  </a:lnTo>
                  <a:lnTo>
                    <a:pt x="377825" y="377825"/>
                  </a:lnTo>
                  <a:lnTo>
                    <a:pt x="501650" y="358775"/>
                  </a:lnTo>
                  <a:lnTo>
                    <a:pt x="660400" y="390525"/>
                  </a:lnTo>
                  <a:lnTo>
                    <a:pt x="793750" y="463550"/>
                  </a:lnTo>
                  <a:lnTo>
                    <a:pt x="904875" y="587375"/>
                  </a:lnTo>
                  <a:lnTo>
                    <a:pt x="962025" y="717550"/>
                  </a:lnTo>
                  <a:lnTo>
                    <a:pt x="981075" y="850900"/>
                  </a:lnTo>
                  <a:lnTo>
                    <a:pt x="892175" y="415925"/>
                  </a:lnTo>
                  <a:lnTo>
                    <a:pt x="863600" y="273050"/>
                  </a:lnTo>
                  <a:lnTo>
                    <a:pt x="803275" y="152400"/>
                  </a:lnTo>
                  <a:lnTo>
                    <a:pt x="717550" y="73025"/>
                  </a:lnTo>
                  <a:lnTo>
                    <a:pt x="628650" y="22225"/>
                  </a:lnTo>
                  <a:lnTo>
                    <a:pt x="492125" y="0"/>
                  </a:lnTo>
                  <a:lnTo>
                    <a:pt x="352425" y="34925"/>
                  </a:lnTo>
                  <a:lnTo>
                    <a:pt x="231775" y="127000"/>
                  </a:lnTo>
                  <a:lnTo>
                    <a:pt x="149225" y="250825"/>
                  </a:lnTo>
                  <a:lnTo>
                    <a:pt x="120650" y="349250"/>
                  </a:lnTo>
                  <a:lnTo>
                    <a:pt x="114300" y="415925"/>
                  </a:lnTo>
                  <a:lnTo>
                    <a:pt x="0" y="828675"/>
                  </a:lnTo>
                  <a:close/>
                </a:path>
              </a:pathLst>
            </a:custGeom>
            <a:pattFill prst="pct25">
              <a:fgClr>
                <a:srgbClr val="FF0000"/>
              </a:fgClr>
              <a:bgClr>
                <a:prstClr val="white"/>
              </a:bgClr>
            </a:patt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Arc 4"/>
            <p:cNvSpPr/>
            <p:nvPr/>
          </p:nvSpPr>
          <p:spPr>
            <a:xfrm>
              <a:off x="7442200" y="4257846"/>
              <a:ext cx="977900" cy="977900"/>
            </a:xfrm>
            <a:prstGeom prst="arc">
              <a:avLst>
                <a:gd name="adj1" fmla="val 10846453"/>
                <a:gd name="adj2" fmla="val 0"/>
              </a:avLst>
            </a:prstGeom>
            <a:noFill/>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Arc 15"/>
            <p:cNvSpPr/>
            <p:nvPr/>
          </p:nvSpPr>
          <p:spPr>
            <a:xfrm>
              <a:off x="7550150" y="3892721"/>
              <a:ext cx="774700" cy="847896"/>
            </a:xfrm>
            <a:prstGeom prst="arc">
              <a:avLst>
                <a:gd name="adj1" fmla="val 10846453"/>
                <a:gd name="adj2" fmla="val 0"/>
              </a:avLst>
            </a:prstGeom>
            <a:noFill/>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8" name="Straight Connector 7"/>
            <p:cNvCxnSpPr>
              <a:stCxn id="16" idx="2"/>
            </p:cNvCxnSpPr>
            <p:nvPr/>
          </p:nvCxnSpPr>
          <p:spPr>
            <a:xfrm>
              <a:off x="8324850" y="4316669"/>
              <a:ext cx="69850" cy="27120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80300" y="4276896"/>
              <a:ext cx="69850" cy="27120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22" name="TextBox 21"/>
          <p:cNvSpPr txBox="1"/>
          <p:nvPr/>
        </p:nvSpPr>
        <p:spPr>
          <a:xfrm>
            <a:off x="7549936" y="4054817"/>
            <a:ext cx="1581740" cy="523220"/>
          </a:xfrm>
          <a:prstGeom prst="rect">
            <a:avLst/>
          </a:prstGeom>
          <a:noFill/>
        </p:spPr>
        <p:txBody>
          <a:bodyPr wrap="square" rtlCol="0">
            <a:spAutoFit/>
          </a:bodyPr>
          <a:lstStyle/>
          <a:p>
            <a:r>
              <a:rPr lang="en-US" sz="1400" dirty="0">
                <a:latin typeface="Times New Roman"/>
                <a:cs typeface="Times New Roman"/>
              </a:rPr>
              <a:t>surface charge </a:t>
            </a:r>
          </a:p>
          <a:p>
            <a:r>
              <a:rPr lang="en-US" sz="1400" dirty="0">
                <a:latin typeface="Times New Roman"/>
                <a:cs typeface="Times New Roman"/>
              </a:rPr>
              <a:t>   density increased</a:t>
            </a:r>
          </a:p>
        </p:txBody>
      </p:sp>
      <p:sp>
        <p:nvSpPr>
          <p:cNvPr id="23" name="TextBox 22"/>
          <p:cNvSpPr txBox="1"/>
          <p:nvPr/>
        </p:nvSpPr>
        <p:spPr>
          <a:xfrm>
            <a:off x="495676" y="5355175"/>
            <a:ext cx="6901860" cy="1015663"/>
          </a:xfrm>
          <a:prstGeom prst="rect">
            <a:avLst/>
          </a:prstGeom>
          <a:noFill/>
        </p:spPr>
        <p:txBody>
          <a:bodyPr wrap="square" rtlCol="0">
            <a:spAutoFit/>
          </a:bodyPr>
          <a:lstStyle/>
          <a:p>
            <a:r>
              <a:rPr lang="en-US" sz="2000" dirty="0">
                <a:solidFill>
                  <a:srgbClr val="FF0000"/>
                </a:solidFill>
                <a:latin typeface="Apple Chancery"/>
                <a:cs typeface="Apple Chancery"/>
              </a:rPr>
              <a:t>The extreme:</a:t>
            </a:r>
            <a:r>
              <a:rPr lang="en-US" sz="2000" dirty="0">
                <a:latin typeface="Times New Roman"/>
                <a:cs typeface="Times New Roman"/>
              </a:rPr>
              <a:t> the </a:t>
            </a:r>
            <a:r>
              <a:rPr lang="en-US" sz="2000" dirty="0">
                <a:solidFill>
                  <a:srgbClr val="FF0000"/>
                </a:solidFill>
                <a:latin typeface="Times New Roman"/>
                <a:cs typeface="Times New Roman"/>
              </a:rPr>
              <a:t>lightning rod</a:t>
            </a:r>
            <a:r>
              <a:rPr lang="en-US" sz="2000" dirty="0">
                <a:latin typeface="Times New Roman"/>
                <a:cs typeface="Times New Roman"/>
              </a:rPr>
              <a:t>, a pointed piece of metal insulated from a house.  It accumulates </a:t>
            </a:r>
            <a:r>
              <a:rPr lang="en-US" sz="2000" dirty="0">
                <a:solidFill>
                  <a:srgbClr val="0000FF"/>
                </a:solidFill>
                <a:latin typeface="Times New Roman"/>
                <a:cs typeface="Times New Roman"/>
              </a:rPr>
              <a:t>HUGES amount of charge at</a:t>
            </a:r>
            <a:r>
              <a:rPr lang="en-US" sz="2000" dirty="0">
                <a:latin typeface="Times New Roman"/>
                <a:cs typeface="Times New Roman"/>
              </a:rPr>
              <a:t> its </a:t>
            </a:r>
            <a:r>
              <a:rPr lang="en-US" sz="2000" dirty="0">
                <a:solidFill>
                  <a:srgbClr val="0000FF"/>
                </a:solidFill>
                <a:latin typeface="Times New Roman"/>
                <a:cs typeface="Times New Roman"/>
              </a:rPr>
              <a:t>end</a:t>
            </a:r>
            <a:r>
              <a:rPr lang="en-US" sz="2000" dirty="0">
                <a:latin typeface="Times New Roman"/>
                <a:cs typeface="Times New Roman"/>
              </a:rPr>
              <a:t> point, attracting potential lightning strikes away from the house.</a:t>
            </a:r>
          </a:p>
        </p:txBody>
      </p:sp>
      <p:sp>
        <p:nvSpPr>
          <p:cNvPr id="24" name="TextBox 23"/>
          <p:cNvSpPr txBox="1"/>
          <p:nvPr/>
        </p:nvSpPr>
        <p:spPr>
          <a:xfrm>
            <a:off x="495676" y="4560776"/>
            <a:ext cx="6901860" cy="707886"/>
          </a:xfrm>
          <a:prstGeom prst="rect">
            <a:avLst/>
          </a:prstGeom>
          <a:noFill/>
        </p:spPr>
        <p:txBody>
          <a:bodyPr wrap="square" rtlCol="0">
            <a:spAutoFit/>
          </a:bodyPr>
          <a:lstStyle/>
          <a:p>
            <a:r>
              <a:rPr lang="en-US" sz="2000" dirty="0">
                <a:solidFill>
                  <a:srgbClr val="FF0000"/>
                </a:solidFill>
                <a:latin typeface="Apple Chancery"/>
                <a:cs typeface="Apple Chancery"/>
              </a:rPr>
              <a:t>Oddly shaped conductors </a:t>
            </a:r>
            <a:r>
              <a:rPr lang="en-US" sz="2000" dirty="0">
                <a:latin typeface="Times New Roman"/>
                <a:cs typeface="Times New Roman"/>
              </a:rPr>
              <a:t>will have </a:t>
            </a:r>
            <a:r>
              <a:rPr lang="en-US" sz="2000" dirty="0">
                <a:solidFill>
                  <a:srgbClr val="0000FF"/>
                </a:solidFill>
                <a:latin typeface="Times New Roman"/>
                <a:cs typeface="Times New Roman"/>
              </a:rPr>
              <a:t>different charge densities</a:t>
            </a:r>
            <a:r>
              <a:rPr lang="en-US" sz="2000" dirty="0">
                <a:latin typeface="Times New Roman"/>
                <a:cs typeface="Times New Roman"/>
              </a:rPr>
              <a:t>, depending upon the severity of their curvature.</a:t>
            </a:r>
          </a:p>
        </p:txBody>
      </p:sp>
      <p:sp>
        <p:nvSpPr>
          <p:cNvPr id="11" name="Freeform 10"/>
          <p:cNvSpPr/>
          <p:nvPr/>
        </p:nvSpPr>
        <p:spPr>
          <a:xfrm rot="15742347">
            <a:off x="7886432" y="5422407"/>
            <a:ext cx="580983" cy="479649"/>
          </a:xfrm>
          <a:custGeom>
            <a:avLst/>
            <a:gdLst>
              <a:gd name="connsiteX0" fmla="*/ 229498 w 813763"/>
              <a:gd name="connsiteY0" fmla="*/ 224 h 635549"/>
              <a:gd name="connsiteX1" fmla="*/ 898 w 813763"/>
              <a:gd name="connsiteY1" fmla="*/ 330424 h 635549"/>
              <a:gd name="connsiteX2" fmla="*/ 178698 w 813763"/>
              <a:gd name="connsiteY2" fmla="*/ 635224 h 635549"/>
              <a:gd name="connsiteX3" fmla="*/ 813698 w 813763"/>
              <a:gd name="connsiteY3" fmla="*/ 381224 h 635549"/>
              <a:gd name="connsiteX4" fmla="*/ 229498 w 813763"/>
              <a:gd name="connsiteY4" fmla="*/ 224 h 635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763" h="635549">
                <a:moveTo>
                  <a:pt x="229498" y="224"/>
                </a:moveTo>
                <a:cubicBezTo>
                  <a:pt x="94031" y="-8243"/>
                  <a:pt x="9365" y="224591"/>
                  <a:pt x="898" y="330424"/>
                </a:cubicBezTo>
                <a:cubicBezTo>
                  <a:pt x="-7569" y="436257"/>
                  <a:pt x="43231" y="626757"/>
                  <a:pt x="178698" y="635224"/>
                </a:cubicBezTo>
                <a:cubicBezTo>
                  <a:pt x="314165" y="643691"/>
                  <a:pt x="807348" y="484941"/>
                  <a:pt x="813698" y="381224"/>
                </a:cubicBezTo>
                <a:cubicBezTo>
                  <a:pt x="820048" y="277507"/>
                  <a:pt x="364965" y="8691"/>
                  <a:pt x="229498" y="224"/>
                </a:cubicBezTo>
                <a:close/>
              </a:path>
            </a:pathLst>
          </a:custGeom>
          <a:solidFill>
            <a:srgbClr val="FF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p:cNvSpPr txBox="1"/>
          <p:nvPr/>
        </p:nvSpPr>
        <p:spPr>
          <a:xfrm>
            <a:off x="7632700" y="4830117"/>
            <a:ext cx="1245926" cy="523220"/>
          </a:xfrm>
          <a:prstGeom prst="rect">
            <a:avLst/>
          </a:prstGeom>
          <a:noFill/>
        </p:spPr>
        <p:txBody>
          <a:bodyPr wrap="square" rtlCol="0">
            <a:spAutoFit/>
          </a:bodyPr>
          <a:lstStyle/>
          <a:p>
            <a:r>
              <a:rPr lang="en-US" sz="1400" dirty="0">
                <a:latin typeface="Times New Roman"/>
                <a:cs typeface="Times New Roman"/>
              </a:rPr>
              <a:t>charge density </a:t>
            </a:r>
          </a:p>
          <a:p>
            <a:r>
              <a:rPr lang="en-US" sz="1400" dirty="0">
                <a:latin typeface="Times New Roman"/>
                <a:cs typeface="Times New Roman"/>
              </a:rPr>
              <a:t>   really high</a:t>
            </a:r>
          </a:p>
        </p:txBody>
      </p:sp>
      <p:sp>
        <p:nvSpPr>
          <p:cNvPr id="32" name="TextBox 31"/>
          <p:cNvSpPr txBox="1"/>
          <p:nvPr/>
        </p:nvSpPr>
        <p:spPr>
          <a:xfrm>
            <a:off x="7581900" y="5944793"/>
            <a:ext cx="1366362" cy="523220"/>
          </a:xfrm>
          <a:prstGeom prst="rect">
            <a:avLst/>
          </a:prstGeom>
          <a:noFill/>
        </p:spPr>
        <p:txBody>
          <a:bodyPr wrap="square" rtlCol="0">
            <a:spAutoFit/>
          </a:bodyPr>
          <a:lstStyle/>
          <a:p>
            <a:r>
              <a:rPr lang="en-US" sz="1400" dirty="0">
                <a:latin typeface="Times New Roman"/>
                <a:cs typeface="Times New Roman"/>
              </a:rPr>
              <a:t>charge density  </a:t>
            </a:r>
          </a:p>
          <a:p>
            <a:r>
              <a:rPr lang="en-US" sz="1400" dirty="0">
                <a:latin typeface="Times New Roman"/>
                <a:cs typeface="Times New Roman"/>
              </a:rPr>
              <a:t>   relatively low</a:t>
            </a:r>
          </a:p>
        </p:txBody>
      </p:sp>
      <p:sp>
        <p:nvSpPr>
          <p:cNvPr id="13" name="Freeform 12"/>
          <p:cNvSpPr/>
          <p:nvPr/>
        </p:nvSpPr>
        <p:spPr>
          <a:xfrm>
            <a:off x="8216715" y="5203825"/>
            <a:ext cx="555133" cy="152400"/>
          </a:xfrm>
          <a:custGeom>
            <a:avLst/>
            <a:gdLst>
              <a:gd name="connsiteX0" fmla="*/ 403225 w 497798"/>
              <a:gd name="connsiteY0" fmla="*/ 0 h 152400"/>
              <a:gd name="connsiteX1" fmla="*/ 469900 w 497798"/>
              <a:gd name="connsiteY1" fmla="*/ 107950 h 152400"/>
              <a:gd name="connsiteX2" fmla="*/ 0 w 497798"/>
              <a:gd name="connsiteY2" fmla="*/ 152400 h 152400"/>
            </a:gdLst>
            <a:ahLst/>
            <a:cxnLst>
              <a:cxn ang="0">
                <a:pos x="connsiteX0" y="connsiteY0"/>
              </a:cxn>
              <a:cxn ang="0">
                <a:pos x="connsiteX1" y="connsiteY1"/>
              </a:cxn>
              <a:cxn ang="0">
                <a:pos x="connsiteX2" y="connsiteY2"/>
              </a:cxn>
            </a:cxnLst>
            <a:rect l="l" t="t" r="r" b="b"/>
            <a:pathLst>
              <a:path w="497798" h="152400">
                <a:moveTo>
                  <a:pt x="403225" y="0"/>
                </a:moveTo>
                <a:cubicBezTo>
                  <a:pt x="470164" y="41275"/>
                  <a:pt x="537104" y="82550"/>
                  <a:pt x="469900" y="107950"/>
                </a:cubicBezTo>
                <a:cubicBezTo>
                  <a:pt x="402696" y="133350"/>
                  <a:pt x="0" y="152400"/>
                  <a:pt x="0" y="152400"/>
                </a:cubicBezTo>
              </a:path>
            </a:pathLst>
          </a:custGeom>
          <a:ln w="9525" cmpd="sng">
            <a:solidFill>
              <a:srgbClr val="FF0000"/>
            </a:solidFill>
            <a:prstDash val="lg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Freeform 17"/>
          <p:cNvSpPr/>
          <p:nvPr/>
        </p:nvSpPr>
        <p:spPr>
          <a:xfrm>
            <a:off x="8216715" y="5965825"/>
            <a:ext cx="617312" cy="142875"/>
          </a:xfrm>
          <a:custGeom>
            <a:avLst/>
            <a:gdLst>
              <a:gd name="connsiteX0" fmla="*/ 530410 w 617312"/>
              <a:gd name="connsiteY0" fmla="*/ 142875 h 142875"/>
              <a:gd name="connsiteX1" fmla="*/ 584385 w 617312"/>
              <a:gd name="connsiteY1" fmla="*/ 88900 h 142875"/>
              <a:gd name="connsiteX2" fmla="*/ 89085 w 617312"/>
              <a:gd name="connsiteY2" fmla="*/ 47625 h 142875"/>
              <a:gd name="connsiteX3" fmla="*/ 185 w 617312"/>
              <a:gd name="connsiteY3" fmla="*/ 0 h 142875"/>
            </a:gdLst>
            <a:ahLst/>
            <a:cxnLst>
              <a:cxn ang="0">
                <a:pos x="connsiteX0" y="connsiteY0"/>
              </a:cxn>
              <a:cxn ang="0">
                <a:pos x="connsiteX1" y="connsiteY1"/>
              </a:cxn>
              <a:cxn ang="0">
                <a:pos x="connsiteX2" y="connsiteY2"/>
              </a:cxn>
              <a:cxn ang="0">
                <a:pos x="connsiteX3" y="connsiteY3"/>
              </a:cxn>
            </a:cxnLst>
            <a:rect l="l" t="t" r="r" b="b"/>
            <a:pathLst>
              <a:path w="617312" h="142875">
                <a:moveTo>
                  <a:pt x="530410" y="142875"/>
                </a:moveTo>
                <a:cubicBezTo>
                  <a:pt x="594174" y="123825"/>
                  <a:pt x="657939" y="104775"/>
                  <a:pt x="584385" y="88900"/>
                </a:cubicBezTo>
                <a:cubicBezTo>
                  <a:pt x="510831" y="73025"/>
                  <a:pt x="186452" y="62442"/>
                  <a:pt x="89085" y="47625"/>
                </a:cubicBezTo>
                <a:cubicBezTo>
                  <a:pt x="-8282" y="32808"/>
                  <a:pt x="185" y="0"/>
                  <a:pt x="185" y="0"/>
                </a:cubicBezTo>
              </a:path>
            </a:pathLst>
          </a:custGeom>
          <a:ln w="9525" cmpd="sng">
            <a:solidFill>
              <a:srgbClr val="FF0000"/>
            </a:solidFill>
            <a:prstDash val="lg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177425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dissolve">
                                      <p:cBhvr>
                                        <p:cTn id="7" dur="500"/>
                                        <p:tgtEl>
                                          <p:spTgt spid="2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ssolv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dissolve">
                                      <p:cBhvr>
                                        <p:cTn id="18" dur="500"/>
                                        <p:tgtEl>
                                          <p:spTgt spid="14"/>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dissolve">
                                      <p:cBhvr>
                                        <p:cTn id="21" dur="500"/>
                                        <p:tgtEl>
                                          <p:spTgt spid="22"/>
                                        </p:tgtEl>
                                      </p:cBhvr>
                                    </p:animEffect>
                                  </p:childTnLst>
                                </p:cTn>
                              </p:par>
                              <p:par>
                                <p:cTn id="22" presetID="9"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dissolv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dissolve">
                                      <p:cBhvr>
                                        <p:cTn id="29" dur="500"/>
                                        <p:tgtEl>
                                          <p:spTgt spid="24"/>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dissolve">
                                      <p:cBhvr>
                                        <p:cTn id="32" dur="500"/>
                                        <p:tgtEl>
                                          <p:spTgt spid="13"/>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dissolve">
                                      <p:cBhvr>
                                        <p:cTn id="35" dur="500"/>
                                        <p:tgtEl>
                                          <p:spTgt spid="31"/>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dissolve">
                                      <p:cBhvr>
                                        <p:cTn id="38" dur="500"/>
                                        <p:tgtEl>
                                          <p:spTgt spid="18"/>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dissolve">
                                      <p:cBhvr>
                                        <p:cTn id="41" dur="500"/>
                                        <p:tgtEl>
                                          <p:spTgt spid="32"/>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dissolve">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dissolve">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 grpId="0" animBg="1"/>
      <p:bldP spid="4" grpId="0"/>
      <p:bldP spid="14" grpId="0"/>
      <p:bldP spid="22" grpId="0"/>
      <p:bldP spid="23" grpId="0"/>
      <p:bldP spid="24" grpId="0"/>
      <p:bldP spid="11" grpId="0" animBg="1"/>
      <p:bldP spid="31" grpId="0"/>
      <p:bldP spid="32" grpId="0"/>
      <p:bldP spid="13" grpId="0" animBg="1"/>
      <p:bldP spid="1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34551</TotalTime>
  <Words>1931</Words>
  <Application>Microsoft Macintosh PowerPoint</Application>
  <PresentationFormat>On-screen Show (4:3)</PresentationFormat>
  <Paragraphs>138</Paragraphs>
  <Slides>18</Slides>
  <Notes>8</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30" baseType="lpstr">
      <vt:lpstr>APPLE CHANCERY</vt:lpstr>
      <vt:lpstr>APPLE CHANCERY</vt:lpstr>
      <vt:lpstr>Arial</vt:lpstr>
      <vt:lpstr>Calibri</vt:lpstr>
      <vt:lpstr>Cambria Math</vt:lpstr>
      <vt:lpstr>Gill Sans</vt:lpstr>
      <vt:lpstr>Lucida Grande</vt:lpstr>
      <vt:lpstr>Palatino Linotype</vt:lpstr>
      <vt:lpstr>Times New Roman</vt:lpstr>
      <vt:lpstr>Wingdings</vt:lpstr>
      <vt:lpstr>Office Theme</vt:lpstr>
      <vt:lpstr>Equation</vt:lpstr>
      <vt:lpstr>General announcements</vt:lpstr>
      <vt:lpstr>PowerPoint Presentation</vt:lpstr>
      <vt:lpstr>PowerPoint Presentation</vt:lpstr>
      <vt:lpstr>PowerPoint Presentation</vt:lpstr>
      <vt:lpstr>PowerPoint Presentation</vt:lpstr>
      <vt:lpstr>PowerPoint Presentation</vt:lpstr>
      <vt:lpstr>PowerPoint Presentation</vt:lpstr>
      <vt:lpstr>Conductors in electrostatic equilibrium</vt:lpstr>
      <vt:lpstr>PowerPoint Presentation</vt:lpstr>
      <vt:lpstr>Irregularly-shaped conductors</vt:lpstr>
      <vt:lpstr>Flux</vt:lpstr>
      <vt:lpstr>Electric Flux</vt:lpstr>
      <vt:lpstr>Electric flux</vt:lpstr>
      <vt:lpstr>A helpful analogy</vt:lpstr>
      <vt:lpstr>That “cos𝛉” thing…</vt:lpstr>
      <vt:lpstr>Direction of flux</vt:lpstr>
      <vt:lpstr>PowerPoint Presentation</vt:lpstr>
      <vt:lpstr>PowerPoint Presentation</vt:lpstr>
    </vt:vector>
  </TitlesOfParts>
  <Company>Polytechnic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Craig Fletcher</dc:creator>
  <cp:lastModifiedBy>Microsoft Office User</cp:lastModifiedBy>
  <cp:revision>704</cp:revision>
  <cp:lastPrinted>2017-11-14T01:56:41Z</cp:lastPrinted>
  <dcterms:created xsi:type="dcterms:W3CDTF">2017-08-16T17:34:12Z</dcterms:created>
  <dcterms:modified xsi:type="dcterms:W3CDTF">2021-01-22T01:02:01Z</dcterms:modified>
</cp:coreProperties>
</file>